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95" r:id="rId2"/>
    <p:sldId id="510" r:id="rId3"/>
    <p:sldId id="496" r:id="rId4"/>
    <p:sldId id="511" r:id="rId5"/>
    <p:sldId id="517" r:id="rId6"/>
    <p:sldId id="519" r:id="rId7"/>
    <p:sldId id="518" r:id="rId8"/>
    <p:sldId id="512" r:id="rId9"/>
    <p:sldId id="533" r:id="rId10"/>
    <p:sldId id="534" r:id="rId11"/>
    <p:sldId id="535" r:id="rId12"/>
    <p:sldId id="536" r:id="rId13"/>
    <p:sldId id="5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5C00"/>
    <a:srgbClr val="FF6600"/>
    <a:srgbClr val="49B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63" autoAdjust="0"/>
    <p:restoredTop sz="83920"/>
  </p:normalViewPr>
  <p:slideViewPr>
    <p:cSldViewPr snapToGrid="0">
      <p:cViewPr>
        <p:scale>
          <a:sx n="98" d="100"/>
          <a:sy n="98" d="100"/>
        </p:scale>
        <p:origin x="1056" y="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E3A9D9-D4C4-4F45-BD4F-CAE087859E9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80964A64-FE8A-417D-8D86-619F6EFE7FF8}">
      <dgm:prSet/>
      <dgm:spPr/>
      <dgm:t>
        <a:bodyPr/>
        <a:lstStyle/>
        <a:p>
          <a:r>
            <a:rPr lang="vi-VN" dirty="0"/>
            <a:t>Tìm kiếm ảnh theo ngữ nghĩa</a:t>
          </a:r>
          <a:endParaRPr lang="en-US" dirty="0"/>
        </a:p>
      </dgm:t>
    </dgm:pt>
    <dgm:pt modelId="{9E83E125-8164-40E4-BC0B-87FE576CB048}" type="parTrans" cxnId="{5185F909-2F59-4473-82B1-F7FB9B1350C4}">
      <dgm:prSet/>
      <dgm:spPr/>
      <dgm:t>
        <a:bodyPr/>
        <a:lstStyle/>
        <a:p>
          <a:endParaRPr lang="en-US"/>
        </a:p>
      </dgm:t>
    </dgm:pt>
    <dgm:pt modelId="{EEA2E87C-CDB6-427D-BC2F-4EDDDBFB69C2}" type="sibTrans" cxnId="{5185F909-2F59-4473-82B1-F7FB9B1350C4}">
      <dgm:prSet/>
      <dgm:spPr/>
      <dgm:t>
        <a:bodyPr/>
        <a:lstStyle/>
        <a:p>
          <a:endParaRPr lang="en-US"/>
        </a:p>
      </dgm:t>
    </dgm:pt>
    <dgm:pt modelId="{5C890D8A-18BA-4AD0-AA5C-0E721838B236}">
      <dgm:prSet/>
      <dgm:spPr/>
      <dgm:t>
        <a:bodyPr/>
        <a:lstStyle/>
        <a:p>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tri </a:t>
          </a:r>
          <a:r>
            <a:rPr lang="en-US" dirty="0" err="1">
              <a:latin typeface="Arial" panose="020B0604020202020204" pitchFamily="34" charset="0"/>
              <a:cs typeface="Arial" panose="020B0604020202020204" pitchFamily="34" charset="0"/>
            </a:rPr>
            <a:t>thức</a:t>
          </a:r>
          <a:endParaRPr lang="en-US" dirty="0">
            <a:latin typeface="Arial" panose="020B0604020202020204" pitchFamily="34" charset="0"/>
            <a:cs typeface="Arial" panose="020B0604020202020204" pitchFamily="34" charset="0"/>
          </a:endParaRPr>
        </a:p>
      </dgm:t>
    </dgm:pt>
    <dgm:pt modelId="{08531A4B-A9B1-4A5A-9BFF-D17E2A5608CD}" type="parTrans" cxnId="{0885FB3C-12C1-443D-A7A6-86AA636F0582}">
      <dgm:prSet/>
      <dgm:spPr/>
      <dgm:t>
        <a:bodyPr/>
        <a:lstStyle/>
        <a:p>
          <a:endParaRPr lang="en-US"/>
        </a:p>
      </dgm:t>
    </dgm:pt>
    <dgm:pt modelId="{4F30417F-6EED-4094-9D37-5B6EBFF3765E}" type="sibTrans" cxnId="{0885FB3C-12C1-443D-A7A6-86AA636F0582}">
      <dgm:prSet/>
      <dgm:spPr/>
      <dgm:t>
        <a:bodyPr/>
        <a:lstStyle/>
        <a:p>
          <a:endParaRPr lang="en-US"/>
        </a:p>
      </dgm:t>
    </dgm:pt>
    <dgm:pt modelId="{BAF93E64-6B9E-48E7-B78B-E246E19CD644}">
      <dgm:prSet/>
      <dgm:spPr/>
      <dgm:t>
        <a:bodyPr/>
        <a:lstStyle/>
        <a:p>
          <a:r>
            <a:rPr lang="vi-VN" dirty="0"/>
            <a:t>Mô hình Naive Bayes</a:t>
          </a:r>
          <a:endParaRPr lang="en-US" dirty="0"/>
        </a:p>
      </dgm:t>
    </dgm:pt>
    <dgm:pt modelId="{F016087E-20BF-45A1-95EE-4C8DAF2DC727}" type="parTrans" cxnId="{2CCFF832-ADD5-4103-92F7-489EB49FBDF6}">
      <dgm:prSet/>
      <dgm:spPr/>
      <dgm:t>
        <a:bodyPr/>
        <a:lstStyle/>
        <a:p>
          <a:endParaRPr lang="en-US"/>
        </a:p>
      </dgm:t>
    </dgm:pt>
    <dgm:pt modelId="{2A435FE6-B9C5-4F83-818E-7FB1C5303FD6}" type="sibTrans" cxnId="{2CCFF832-ADD5-4103-92F7-489EB49FBDF6}">
      <dgm:prSet/>
      <dgm:spPr/>
      <dgm:t>
        <a:bodyPr/>
        <a:lstStyle/>
        <a:p>
          <a:endParaRPr lang="en-US"/>
        </a:p>
      </dgm:t>
    </dgm:pt>
    <dgm:pt modelId="{1F4D73E9-EABF-2F4D-8705-43CE63237751}">
      <dgm:prSet/>
      <dgm:spPr/>
      <dgm:t>
        <a:bodyPr/>
        <a:lstStyle/>
        <a:p>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Euclidean</a:t>
          </a:r>
        </a:p>
      </dgm:t>
    </dgm:pt>
    <dgm:pt modelId="{535E2C24-FB35-544E-9670-279CC97D308A}" type="parTrans" cxnId="{E6199BAD-7C1E-2643-A6A1-ACD16A516FD1}">
      <dgm:prSet/>
      <dgm:spPr/>
      <dgm:t>
        <a:bodyPr/>
        <a:lstStyle/>
        <a:p>
          <a:endParaRPr lang="en-US"/>
        </a:p>
      </dgm:t>
    </dgm:pt>
    <dgm:pt modelId="{B35B7F62-94B6-4349-B154-EF606AFC0965}" type="sibTrans" cxnId="{E6199BAD-7C1E-2643-A6A1-ACD16A516FD1}">
      <dgm:prSet/>
      <dgm:spPr/>
      <dgm:t>
        <a:bodyPr/>
        <a:lstStyle/>
        <a:p>
          <a:endParaRPr lang="en-US"/>
        </a:p>
      </dgm:t>
    </dgm:pt>
    <dgm:pt modelId="{88138D22-4DE0-894B-91B4-B750FEEA5D42}" type="pres">
      <dgm:prSet presAssocID="{89E3A9D9-D4C4-4F45-BD4F-CAE087859E96}" presName="hierChild1" presStyleCnt="0">
        <dgm:presLayoutVars>
          <dgm:chPref val="1"/>
          <dgm:dir/>
          <dgm:animOne val="branch"/>
          <dgm:animLvl val="lvl"/>
          <dgm:resizeHandles/>
        </dgm:presLayoutVars>
      </dgm:prSet>
      <dgm:spPr/>
    </dgm:pt>
    <dgm:pt modelId="{8E5D9AB2-AD38-C049-81FF-5A1906476B87}" type="pres">
      <dgm:prSet presAssocID="{80964A64-FE8A-417D-8D86-619F6EFE7FF8}" presName="hierRoot1" presStyleCnt="0"/>
      <dgm:spPr/>
    </dgm:pt>
    <dgm:pt modelId="{24CEB1ED-6ABD-8644-B08A-17451BA798B2}" type="pres">
      <dgm:prSet presAssocID="{80964A64-FE8A-417D-8D86-619F6EFE7FF8}" presName="composite" presStyleCnt="0"/>
      <dgm:spPr/>
    </dgm:pt>
    <dgm:pt modelId="{8AF83A2A-83FA-FE4C-9EAB-9DBE17BC4953}" type="pres">
      <dgm:prSet presAssocID="{80964A64-FE8A-417D-8D86-619F6EFE7FF8}" presName="background" presStyleLbl="node0" presStyleIdx="0" presStyleCnt="4"/>
      <dgm:spPr/>
    </dgm:pt>
    <dgm:pt modelId="{66CBDD98-ACF1-6747-98F9-FC5E356674FD}" type="pres">
      <dgm:prSet presAssocID="{80964A64-FE8A-417D-8D86-619F6EFE7FF8}" presName="text" presStyleLbl="fgAcc0" presStyleIdx="0" presStyleCnt="4">
        <dgm:presLayoutVars>
          <dgm:chPref val="3"/>
        </dgm:presLayoutVars>
      </dgm:prSet>
      <dgm:spPr/>
    </dgm:pt>
    <dgm:pt modelId="{1EF15DEC-5BDB-6942-9FBA-557E0C3367B1}" type="pres">
      <dgm:prSet presAssocID="{80964A64-FE8A-417D-8D86-619F6EFE7FF8}" presName="hierChild2" presStyleCnt="0"/>
      <dgm:spPr/>
    </dgm:pt>
    <dgm:pt modelId="{AF220C5E-F45E-D94F-8DDE-C95CAD1B6E78}" type="pres">
      <dgm:prSet presAssocID="{5C890D8A-18BA-4AD0-AA5C-0E721838B236}" presName="hierRoot1" presStyleCnt="0"/>
      <dgm:spPr/>
    </dgm:pt>
    <dgm:pt modelId="{8E7217BD-6136-2C40-BBC1-F8C9E9FB65BC}" type="pres">
      <dgm:prSet presAssocID="{5C890D8A-18BA-4AD0-AA5C-0E721838B236}" presName="composite" presStyleCnt="0"/>
      <dgm:spPr/>
    </dgm:pt>
    <dgm:pt modelId="{B3719FCB-3C42-6F40-912D-BC8C9B5B9321}" type="pres">
      <dgm:prSet presAssocID="{5C890D8A-18BA-4AD0-AA5C-0E721838B236}" presName="background" presStyleLbl="node0" presStyleIdx="1" presStyleCnt="4"/>
      <dgm:spPr/>
    </dgm:pt>
    <dgm:pt modelId="{0DBB54FC-06A7-7543-A9BA-4E75B0A03111}" type="pres">
      <dgm:prSet presAssocID="{5C890D8A-18BA-4AD0-AA5C-0E721838B236}" presName="text" presStyleLbl="fgAcc0" presStyleIdx="1" presStyleCnt="4">
        <dgm:presLayoutVars>
          <dgm:chPref val="3"/>
        </dgm:presLayoutVars>
      </dgm:prSet>
      <dgm:spPr/>
    </dgm:pt>
    <dgm:pt modelId="{4EABDFCB-7CD8-3E42-8B8C-8166A2742CE9}" type="pres">
      <dgm:prSet presAssocID="{5C890D8A-18BA-4AD0-AA5C-0E721838B236}" presName="hierChild2" presStyleCnt="0"/>
      <dgm:spPr/>
    </dgm:pt>
    <dgm:pt modelId="{D0F68818-AF3A-6C47-831C-26CBF08071E0}" type="pres">
      <dgm:prSet presAssocID="{BAF93E64-6B9E-48E7-B78B-E246E19CD644}" presName="hierRoot1" presStyleCnt="0"/>
      <dgm:spPr/>
    </dgm:pt>
    <dgm:pt modelId="{F5538084-B660-8842-A3E8-87210CE72EE8}" type="pres">
      <dgm:prSet presAssocID="{BAF93E64-6B9E-48E7-B78B-E246E19CD644}" presName="composite" presStyleCnt="0"/>
      <dgm:spPr/>
    </dgm:pt>
    <dgm:pt modelId="{6F5B3691-C442-334B-9C7C-E9B60C593FEC}" type="pres">
      <dgm:prSet presAssocID="{BAF93E64-6B9E-48E7-B78B-E246E19CD644}" presName="background" presStyleLbl="node0" presStyleIdx="2" presStyleCnt="4"/>
      <dgm:spPr/>
    </dgm:pt>
    <dgm:pt modelId="{AE51464E-B5FD-9F40-964E-16790EAC0D7F}" type="pres">
      <dgm:prSet presAssocID="{BAF93E64-6B9E-48E7-B78B-E246E19CD644}" presName="text" presStyleLbl="fgAcc0" presStyleIdx="2" presStyleCnt="4">
        <dgm:presLayoutVars>
          <dgm:chPref val="3"/>
        </dgm:presLayoutVars>
      </dgm:prSet>
      <dgm:spPr/>
    </dgm:pt>
    <dgm:pt modelId="{00735334-CD1B-DE4F-94F5-25CC664EBDA8}" type="pres">
      <dgm:prSet presAssocID="{BAF93E64-6B9E-48E7-B78B-E246E19CD644}" presName="hierChild2" presStyleCnt="0"/>
      <dgm:spPr/>
    </dgm:pt>
    <dgm:pt modelId="{87B792FC-7B3D-7F4E-889B-EA4A8FE03C4E}" type="pres">
      <dgm:prSet presAssocID="{1F4D73E9-EABF-2F4D-8705-43CE63237751}" presName="hierRoot1" presStyleCnt="0"/>
      <dgm:spPr/>
    </dgm:pt>
    <dgm:pt modelId="{995F6A8A-3E0C-864D-A7AF-F3B149FC7779}" type="pres">
      <dgm:prSet presAssocID="{1F4D73E9-EABF-2F4D-8705-43CE63237751}" presName="composite" presStyleCnt="0"/>
      <dgm:spPr/>
    </dgm:pt>
    <dgm:pt modelId="{3A7F6B3F-C1D1-C945-8A99-AF9629FF78D5}" type="pres">
      <dgm:prSet presAssocID="{1F4D73E9-EABF-2F4D-8705-43CE63237751}" presName="background" presStyleLbl="node0" presStyleIdx="3" presStyleCnt="4"/>
      <dgm:spPr/>
    </dgm:pt>
    <dgm:pt modelId="{E22DEE35-FA7D-A644-8A09-09791BA71754}" type="pres">
      <dgm:prSet presAssocID="{1F4D73E9-EABF-2F4D-8705-43CE63237751}" presName="text" presStyleLbl="fgAcc0" presStyleIdx="3" presStyleCnt="4">
        <dgm:presLayoutVars>
          <dgm:chPref val="3"/>
        </dgm:presLayoutVars>
      </dgm:prSet>
      <dgm:spPr/>
    </dgm:pt>
    <dgm:pt modelId="{1A26C132-8052-214C-B50B-8B882D75A8EF}" type="pres">
      <dgm:prSet presAssocID="{1F4D73E9-EABF-2F4D-8705-43CE63237751}" presName="hierChild2" presStyleCnt="0"/>
      <dgm:spPr/>
    </dgm:pt>
  </dgm:ptLst>
  <dgm:cxnLst>
    <dgm:cxn modelId="{5185F909-2F59-4473-82B1-F7FB9B1350C4}" srcId="{89E3A9D9-D4C4-4F45-BD4F-CAE087859E96}" destId="{80964A64-FE8A-417D-8D86-619F6EFE7FF8}" srcOrd="0" destOrd="0" parTransId="{9E83E125-8164-40E4-BC0B-87FE576CB048}" sibTransId="{EEA2E87C-CDB6-427D-BC2F-4EDDDBFB69C2}"/>
    <dgm:cxn modelId="{ED061C0C-6E07-8243-A538-55666E265857}" type="presOf" srcId="{89E3A9D9-D4C4-4F45-BD4F-CAE087859E96}" destId="{88138D22-4DE0-894B-91B4-B750FEEA5D42}" srcOrd="0" destOrd="0" presId="urn:microsoft.com/office/officeart/2005/8/layout/hierarchy1"/>
    <dgm:cxn modelId="{E0301818-45B8-6443-A82F-B5BCE53F22F3}" type="presOf" srcId="{5C890D8A-18BA-4AD0-AA5C-0E721838B236}" destId="{0DBB54FC-06A7-7543-A9BA-4E75B0A03111}" srcOrd="0" destOrd="0" presId="urn:microsoft.com/office/officeart/2005/8/layout/hierarchy1"/>
    <dgm:cxn modelId="{2CCFF832-ADD5-4103-92F7-489EB49FBDF6}" srcId="{89E3A9D9-D4C4-4F45-BD4F-CAE087859E96}" destId="{BAF93E64-6B9E-48E7-B78B-E246E19CD644}" srcOrd="2" destOrd="0" parTransId="{F016087E-20BF-45A1-95EE-4C8DAF2DC727}" sibTransId="{2A435FE6-B9C5-4F83-818E-7FB1C5303FD6}"/>
    <dgm:cxn modelId="{0885FB3C-12C1-443D-A7A6-86AA636F0582}" srcId="{89E3A9D9-D4C4-4F45-BD4F-CAE087859E96}" destId="{5C890D8A-18BA-4AD0-AA5C-0E721838B236}" srcOrd="1" destOrd="0" parTransId="{08531A4B-A9B1-4A5A-9BFF-D17E2A5608CD}" sibTransId="{4F30417F-6EED-4094-9D37-5B6EBFF3765E}"/>
    <dgm:cxn modelId="{E5F42098-46D4-494F-A690-77CB3182D7A5}" type="presOf" srcId="{BAF93E64-6B9E-48E7-B78B-E246E19CD644}" destId="{AE51464E-B5FD-9F40-964E-16790EAC0D7F}" srcOrd="0" destOrd="0" presId="urn:microsoft.com/office/officeart/2005/8/layout/hierarchy1"/>
    <dgm:cxn modelId="{E6199BAD-7C1E-2643-A6A1-ACD16A516FD1}" srcId="{89E3A9D9-D4C4-4F45-BD4F-CAE087859E96}" destId="{1F4D73E9-EABF-2F4D-8705-43CE63237751}" srcOrd="3" destOrd="0" parTransId="{535E2C24-FB35-544E-9670-279CC97D308A}" sibTransId="{B35B7F62-94B6-4349-B154-EF606AFC0965}"/>
    <dgm:cxn modelId="{AF2840AF-321A-C24A-BF57-2D3E627E59D3}" type="presOf" srcId="{80964A64-FE8A-417D-8D86-619F6EFE7FF8}" destId="{66CBDD98-ACF1-6747-98F9-FC5E356674FD}" srcOrd="0" destOrd="0" presId="urn:microsoft.com/office/officeart/2005/8/layout/hierarchy1"/>
    <dgm:cxn modelId="{FE4336DA-2100-9A41-ADB2-F45ACD709C00}" type="presOf" srcId="{1F4D73E9-EABF-2F4D-8705-43CE63237751}" destId="{E22DEE35-FA7D-A644-8A09-09791BA71754}" srcOrd="0" destOrd="0" presId="urn:microsoft.com/office/officeart/2005/8/layout/hierarchy1"/>
    <dgm:cxn modelId="{964CBB8A-CBF4-294F-B6CA-9EEC21F851B7}" type="presParOf" srcId="{88138D22-4DE0-894B-91B4-B750FEEA5D42}" destId="{8E5D9AB2-AD38-C049-81FF-5A1906476B87}" srcOrd="0" destOrd="0" presId="urn:microsoft.com/office/officeart/2005/8/layout/hierarchy1"/>
    <dgm:cxn modelId="{0AB05274-10B6-3E4B-9F0A-FF3455DDF383}" type="presParOf" srcId="{8E5D9AB2-AD38-C049-81FF-5A1906476B87}" destId="{24CEB1ED-6ABD-8644-B08A-17451BA798B2}" srcOrd="0" destOrd="0" presId="urn:microsoft.com/office/officeart/2005/8/layout/hierarchy1"/>
    <dgm:cxn modelId="{73E202AB-3FBA-8444-8370-B89FEDBFFA61}" type="presParOf" srcId="{24CEB1ED-6ABD-8644-B08A-17451BA798B2}" destId="{8AF83A2A-83FA-FE4C-9EAB-9DBE17BC4953}" srcOrd="0" destOrd="0" presId="urn:microsoft.com/office/officeart/2005/8/layout/hierarchy1"/>
    <dgm:cxn modelId="{6630F4BD-9186-EE4F-A868-569CB46DD372}" type="presParOf" srcId="{24CEB1ED-6ABD-8644-B08A-17451BA798B2}" destId="{66CBDD98-ACF1-6747-98F9-FC5E356674FD}" srcOrd="1" destOrd="0" presId="urn:microsoft.com/office/officeart/2005/8/layout/hierarchy1"/>
    <dgm:cxn modelId="{4CB3D37E-06A5-B543-BAD0-C1CB8407EF49}" type="presParOf" srcId="{8E5D9AB2-AD38-C049-81FF-5A1906476B87}" destId="{1EF15DEC-5BDB-6942-9FBA-557E0C3367B1}" srcOrd="1" destOrd="0" presId="urn:microsoft.com/office/officeart/2005/8/layout/hierarchy1"/>
    <dgm:cxn modelId="{6DAAC599-B22A-6A42-922F-3797E732BD08}" type="presParOf" srcId="{88138D22-4DE0-894B-91B4-B750FEEA5D42}" destId="{AF220C5E-F45E-D94F-8DDE-C95CAD1B6E78}" srcOrd="1" destOrd="0" presId="urn:microsoft.com/office/officeart/2005/8/layout/hierarchy1"/>
    <dgm:cxn modelId="{BA2C903F-2990-CA4C-91E4-0D51E89FBAD2}" type="presParOf" srcId="{AF220C5E-F45E-D94F-8DDE-C95CAD1B6E78}" destId="{8E7217BD-6136-2C40-BBC1-F8C9E9FB65BC}" srcOrd="0" destOrd="0" presId="urn:microsoft.com/office/officeart/2005/8/layout/hierarchy1"/>
    <dgm:cxn modelId="{D9ACFC0A-4713-AB48-995C-79CACE89A3DA}" type="presParOf" srcId="{8E7217BD-6136-2C40-BBC1-F8C9E9FB65BC}" destId="{B3719FCB-3C42-6F40-912D-BC8C9B5B9321}" srcOrd="0" destOrd="0" presId="urn:microsoft.com/office/officeart/2005/8/layout/hierarchy1"/>
    <dgm:cxn modelId="{70775D3E-4660-D147-8617-AB4586982959}" type="presParOf" srcId="{8E7217BD-6136-2C40-BBC1-F8C9E9FB65BC}" destId="{0DBB54FC-06A7-7543-A9BA-4E75B0A03111}" srcOrd="1" destOrd="0" presId="urn:microsoft.com/office/officeart/2005/8/layout/hierarchy1"/>
    <dgm:cxn modelId="{86FCEAA5-59AA-4E46-BFBA-4E4B2BA6BD9A}" type="presParOf" srcId="{AF220C5E-F45E-D94F-8DDE-C95CAD1B6E78}" destId="{4EABDFCB-7CD8-3E42-8B8C-8166A2742CE9}" srcOrd="1" destOrd="0" presId="urn:microsoft.com/office/officeart/2005/8/layout/hierarchy1"/>
    <dgm:cxn modelId="{35739D7B-4E82-494A-9DC5-C8A8D12B1637}" type="presParOf" srcId="{88138D22-4DE0-894B-91B4-B750FEEA5D42}" destId="{D0F68818-AF3A-6C47-831C-26CBF08071E0}" srcOrd="2" destOrd="0" presId="urn:microsoft.com/office/officeart/2005/8/layout/hierarchy1"/>
    <dgm:cxn modelId="{2B1B087A-4C9F-D24F-879E-FE0D029D6B76}" type="presParOf" srcId="{D0F68818-AF3A-6C47-831C-26CBF08071E0}" destId="{F5538084-B660-8842-A3E8-87210CE72EE8}" srcOrd="0" destOrd="0" presId="urn:microsoft.com/office/officeart/2005/8/layout/hierarchy1"/>
    <dgm:cxn modelId="{96E3D6AA-5AAD-034B-8B86-1D7D61C0CBDE}" type="presParOf" srcId="{F5538084-B660-8842-A3E8-87210CE72EE8}" destId="{6F5B3691-C442-334B-9C7C-E9B60C593FEC}" srcOrd="0" destOrd="0" presId="urn:microsoft.com/office/officeart/2005/8/layout/hierarchy1"/>
    <dgm:cxn modelId="{F0D311E2-57D1-1F41-958B-4C10C26F9CEF}" type="presParOf" srcId="{F5538084-B660-8842-A3E8-87210CE72EE8}" destId="{AE51464E-B5FD-9F40-964E-16790EAC0D7F}" srcOrd="1" destOrd="0" presId="urn:microsoft.com/office/officeart/2005/8/layout/hierarchy1"/>
    <dgm:cxn modelId="{25D96B12-4595-5346-A7D6-826EEBC2E6BB}" type="presParOf" srcId="{D0F68818-AF3A-6C47-831C-26CBF08071E0}" destId="{00735334-CD1B-DE4F-94F5-25CC664EBDA8}" srcOrd="1" destOrd="0" presId="urn:microsoft.com/office/officeart/2005/8/layout/hierarchy1"/>
    <dgm:cxn modelId="{D24A1B82-0266-A24C-B837-BF50092D8572}" type="presParOf" srcId="{88138D22-4DE0-894B-91B4-B750FEEA5D42}" destId="{87B792FC-7B3D-7F4E-889B-EA4A8FE03C4E}" srcOrd="3" destOrd="0" presId="urn:microsoft.com/office/officeart/2005/8/layout/hierarchy1"/>
    <dgm:cxn modelId="{CF050172-EDF1-B240-8C6F-EBB8D97141A7}" type="presParOf" srcId="{87B792FC-7B3D-7F4E-889B-EA4A8FE03C4E}" destId="{995F6A8A-3E0C-864D-A7AF-F3B149FC7779}" srcOrd="0" destOrd="0" presId="urn:microsoft.com/office/officeart/2005/8/layout/hierarchy1"/>
    <dgm:cxn modelId="{078B68B8-4FB6-9A41-A3EF-876937C7E053}" type="presParOf" srcId="{995F6A8A-3E0C-864D-A7AF-F3B149FC7779}" destId="{3A7F6B3F-C1D1-C945-8A99-AF9629FF78D5}" srcOrd="0" destOrd="0" presId="urn:microsoft.com/office/officeart/2005/8/layout/hierarchy1"/>
    <dgm:cxn modelId="{BCB6C69D-AFEE-5A48-8C09-32BD1CFF0DBB}" type="presParOf" srcId="{995F6A8A-3E0C-864D-A7AF-F3B149FC7779}" destId="{E22DEE35-FA7D-A644-8A09-09791BA71754}" srcOrd="1" destOrd="0" presId="urn:microsoft.com/office/officeart/2005/8/layout/hierarchy1"/>
    <dgm:cxn modelId="{B142C63A-40AA-6749-866F-8F23701AACAA}" type="presParOf" srcId="{87B792FC-7B3D-7F4E-889B-EA4A8FE03C4E}" destId="{1A26C132-8052-214C-B50B-8B882D75A8E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83A2A-83FA-FE4C-9EAB-9DBE17BC4953}">
      <dsp:nvSpPr>
        <dsp:cNvPr id="0" name=""/>
        <dsp:cNvSpPr/>
      </dsp:nvSpPr>
      <dsp:spPr>
        <a:xfrm>
          <a:off x="3080" y="1364280"/>
          <a:ext cx="2199649" cy="13967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CBDD98-ACF1-6747-98F9-FC5E356674FD}">
      <dsp:nvSpPr>
        <dsp:cNvPr id="0" name=""/>
        <dsp:cNvSpPr/>
      </dsp:nvSpPr>
      <dsp:spPr>
        <a:xfrm>
          <a:off x="247486"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dirty="0"/>
            <a:t>Tìm kiếm ảnh theo ngữ nghĩa</a:t>
          </a:r>
          <a:endParaRPr lang="en-US" sz="2700" kern="1200" dirty="0"/>
        </a:p>
      </dsp:txBody>
      <dsp:txXfrm>
        <a:off x="288396" y="1637375"/>
        <a:ext cx="2117829" cy="1314957"/>
      </dsp:txXfrm>
    </dsp:sp>
    <dsp:sp modelId="{B3719FCB-3C42-6F40-912D-BC8C9B5B9321}">
      <dsp:nvSpPr>
        <dsp:cNvPr id="0" name=""/>
        <dsp:cNvSpPr/>
      </dsp:nvSpPr>
      <dsp:spPr>
        <a:xfrm>
          <a:off x="2691541" y="1364280"/>
          <a:ext cx="2199649" cy="13967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B54FC-06A7-7543-A9BA-4E75B0A03111}">
      <dsp:nvSpPr>
        <dsp:cNvPr id="0" name=""/>
        <dsp:cNvSpPr/>
      </dsp:nvSpPr>
      <dsp:spPr>
        <a:xfrm>
          <a:off x="2935947"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latin typeface="Arial" panose="020B0604020202020204" pitchFamily="34" charset="0"/>
              <a:cs typeface="Arial" panose="020B0604020202020204" pitchFamily="34" charset="0"/>
            </a:rPr>
            <a:t>Đồ</a:t>
          </a:r>
          <a:r>
            <a:rPr lang="en-US" sz="2700" kern="1200" dirty="0">
              <a:latin typeface="Arial" panose="020B0604020202020204" pitchFamily="34" charset="0"/>
              <a:cs typeface="Arial" panose="020B0604020202020204" pitchFamily="34" charset="0"/>
            </a:rPr>
            <a:t> </a:t>
          </a:r>
          <a:r>
            <a:rPr lang="en-US" sz="2700" kern="1200" dirty="0" err="1">
              <a:latin typeface="Arial" panose="020B0604020202020204" pitchFamily="34" charset="0"/>
              <a:cs typeface="Arial" panose="020B0604020202020204" pitchFamily="34" charset="0"/>
            </a:rPr>
            <a:t>thị</a:t>
          </a:r>
          <a:r>
            <a:rPr lang="en-US" sz="2700" kern="1200" dirty="0">
              <a:latin typeface="Arial" panose="020B0604020202020204" pitchFamily="34" charset="0"/>
              <a:cs typeface="Arial" panose="020B0604020202020204" pitchFamily="34" charset="0"/>
            </a:rPr>
            <a:t> tri </a:t>
          </a:r>
          <a:r>
            <a:rPr lang="en-US" sz="2700" kern="1200" dirty="0" err="1">
              <a:latin typeface="Arial" panose="020B0604020202020204" pitchFamily="34" charset="0"/>
              <a:cs typeface="Arial" panose="020B0604020202020204" pitchFamily="34" charset="0"/>
            </a:rPr>
            <a:t>thức</a:t>
          </a:r>
          <a:endParaRPr lang="en-US" sz="2700" kern="1200" dirty="0">
            <a:latin typeface="Arial" panose="020B0604020202020204" pitchFamily="34" charset="0"/>
            <a:cs typeface="Arial" panose="020B0604020202020204" pitchFamily="34" charset="0"/>
          </a:endParaRPr>
        </a:p>
      </dsp:txBody>
      <dsp:txXfrm>
        <a:off x="2976857" y="1637375"/>
        <a:ext cx="2117829" cy="1314957"/>
      </dsp:txXfrm>
    </dsp:sp>
    <dsp:sp modelId="{6F5B3691-C442-334B-9C7C-E9B60C593FEC}">
      <dsp:nvSpPr>
        <dsp:cNvPr id="0" name=""/>
        <dsp:cNvSpPr/>
      </dsp:nvSpPr>
      <dsp:spPr>
        <a:xfrm>
          <a:off x="5380002" y="1364280"/>
          <a:ext cx="2199649" cy="13967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51464E-B5FD-9F40-964E-16790EAC0D7F}">
      <dsp:nvSpPr>
        <dsp:cNvPr id="0" name=""/>
        <dsp:cNvSpPr/>
      </dsp:nvSpPr>
      <dsp:spPr>
        <a:xfrm>
          <a:off x="5624408"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vi-VN" sz="2700" kern="1200" dirty="0"/>
            <a:t>Mô hình Naive Bayes</a:t>
          </a:r>
          <a:endParaRPr lang="en-US" sz="2700" kern="1200" dirty="0"/>
        </a:p>
      </dsp:txBody>
      <dsp:txXfrm>
        <a:off x="5665318" y="1637375"/>
        <a:ext cx="2117829" cy="1314957"/>
      </dsp:txXfrm>
    </dsp:sp>
    <dsp:sp modelId="{3A7F6B3F-C1D1-C945-8A99-AF9629FF78D5}">
      <dsp:nvSpPr>
        <dsp:cNvPr id="0" name=""/>
        <dsp:cNvSpPr/>
      </dsp:nvSpPr>
      <dsp:spPr>
        <a:xfrm>
          <a:off x="8068463" y="1364280"/>
          <a:ext cx="2199649" cy="13967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DEE35-FA7D-A644-8A09-09791BA71754}">
      <dsp:nvSpPr>
        <dsp:cNvPr id="0" name=""/>
        <dsp:cNvSpPr/>
      </dsp:nvSpPr>
      <dsp:spPr>
        <a:xfrm>
          <a:off x="8312869" y="1596465"/>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latin typeface="Arial" panose="020B0604020202020204" pitchFamily="34" charset="0"/>
              <a:cs typeface="Arial" panose="020B0604020202020204" pitchFamily="34" charset="0"/>
            </a:rPr>
            <a:t>Khoảng</a:t>
          </a:r>
          <a:r>
            <a:rPr lang="en-US" sz="2700" kern="1200" dirty="0">
              <a:latin typeface="Arial" panose="020B0604020202020204" pitchFamily="34" charset="0"/>
              <a:cs typeface="Arial" panose="020B0604020202020204" pitchFamily="34" charset="0"/>
            </a:rPr>
            <a:t> </a:t>
          </a:r>
          <a:r>
            <a:rPr lang="en-US" sz="2700" kern="1200" dirty="0" err="1">
              <a:latin typeface="Arial" panose="020B0604020202020204" pitchFamily="34" charset="0"/>
              <a:cs typeface="Arial" panose="020B0604020202020204" pitchFamily="34" charset="0"/>
            </a:rPr>
            <a:t>cách</a:t>
          </a:r>
          <a:r>
            <a:rPr lang="en-US" sz="2700" kern="1200" dirty="0">
              <a:latin typeface="Arial" panose="020B0604020202020204" pitchFamily="34" charset="0"/>
              <a:cs typeface="Arial" panose="020B0604020202020204" pitchFamily="34" charset="0"/>
            </a:rPr>
            <a:t> Euclidean</a:t>
          </a:r>
        </a:p>
      </dsp:txBody>
      <dsp:txXfrm>
        <a:off x="8353779" y="1637375"/>
        <a:ext cx="2117829" cy="13149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7FA3A-D4CA-457E-AC55-FF9A0F261856}" type="datetimeFigureOut">
              <a:rPr lang="en-US" smtClean="0"/>
              <a:t>12/14/24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18363-634B-4E50-BAE0-90AAA14B5073}" type="slidenum">
              <a:rPr lang="en-US" smtClean="0"/>
              <a:t>‹#›</a:t>
            </a:fld>
            <a:endParaRPr lang="en-US"/>
          </a:p>
        </p:txBody>
      </p:sp>
    </p:spTree>
    <p:extLst>
      <p:ext uri="{BB962C8B-B14F-4D97-AF65-F5344CB8AC3E}">
        <p14:creationId xmlns:p14="http://schemas.microsoft.com/office/powerpoint/2010/main" val="73117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 Tìm kiếm ảnh theo ngữ nghĩa là quá trình tìm kiếm hình ảnh dựa trên ý nghĩa và ngữ cảnh, thay vì chỉ dựa vào đặc trưng hoặc siêu dữ liệu. Các phương pháp hiện đại sử dụng kỹ thuật học sâu, đặc biệt là mạng nơ ron tích chập (CNN), để trích xuất ngữ nghĩa từ hình ảnh.</a:t>
            </a:r>
          </a:p>
          <a:p>
            <a:endParaRPr lang="vi-VN" dirty="0"/>
          </a:p>
          <a:p>
            <a:r>
              <a:rPr lang="vi-VN" dirty="0"/>
              <a:t>- Thách thức trong việc hiểu ngữ cảnh phức tạp của hình ảnh đòi hỏi các mô hình phải nhận diện và phân loại nhiều đối tượng và tình huống khác nhau. Các phương pháp tiên tiến như R-CNN, Fast R-CNN, Faster R-CNN, và Graph Convolutional Networks (GCNs) kết hợp với CNNs giúp phát hiện và mô hình hóa các mối quan hệ giữa các đối tượng.</a:t>
            </a:r>
          </a:p>
          <a:p>
            <a:endParaRPr lang="vi-VN" dirty="0"/>
          </a:p>
          <a:p>
            <a:r>
              <a:rPr lang="vi-VN" dirty="0"/>
              <a:t>- Đồ thị tri thức (Knowledge Graph) được sử dụng để quản lý và khai thác thông tin phức tạp, cung cấp ngữ cảnh sâu sắc hơn. </a:t>
            </a:r>
          </a:p>
          <a:p>
            <a:endParaRPr lang="vi-VN" dirty="0"/>
          </a:p>
          <a:p>
            <a:r>
              <a:rPr lang="vi-VN" dirty="0"/>
              <a:t>- Đề xuất nghiên cứu: Tích hợp Faster R-CNN và Knowledge Graph để phát hiện đối tượng và xây dựng đồ thị tri thức NeiKG từ các tập ảnh MS-COCO và Flickr. Hệ thống sử dụng mô hình Naïve Bayes và đo khoảng cách Euclidean để xác định các đối tượng chính và liên quan, sau đó tạo đồ thị láng giềng NeiGraph.</a:t>
            </a:r>
          </a:p>
          <a:p>
            <a:endParaRPr lang="vi-VN" dirty="0"/>
          </a:p>
          <a:p>
            <a:r>
              <a:rPr lang="vi-VN" dirty="0"/>
              <a:t>- Đóng góp chính:</a:t>
            </a:r>
          </a:p>
          <a:p>
            <a:r>
              <a:rPr lang="vi-VN" dirty="0"/>
              <a:t>  1. Đề xuất phương pháp tạo đồ thị láng giềng giữa các đối tượng chính và liên quan.</a:t>
            </a:r>
          </a:p>
          <a:p>
            <a:r>
              <a:rPr lang="vi-VN" dirty="0"/>
              <a:t>  2. Đề xuất cấu trúc đồ thị tri thức NeiKG.</a:t>
            </a:r>
          </a:p>
          <a:p>
            <a:r>
              <a:rPr lang="vi-VN" dirty="0"/>
              <a:t>  3. Thực nghiệm và đánh giá độ chính xác của mô hình tìm kiếm ảnh theo ngữ nghĩa trên bộ ảnh MS-COCO và Flickr.</a:t>
            </a:r>
          </a:p>
        </p:txBody>
      </p:sp>
      <p:sp>
        <p:nvSpPr>
          <p:cNvPr id="4" name="Slide Number Placeholder 3"/>
          <p:cNvSpPr>
            <a:spLocks noGrp="1"/>
          </p:cNvSpPr>
          <p:nvPr>
            <p:ph type="sldNum" sz="quarter" idx="5"/>
          </p:nvPr>
        </p:nvSpPr>
        <p:spPr/>
        <p:txBody>
          <a:bodyPr/>
          <a:lstStyle/>
          <a:p>
            <a:fld id="{BC718363-634B-4E50-BAE0-90AAA14B5073}" type="slidenum">
              <a:rPr lang="en-US" smtClean="0"/>
              <a:t>2</a:t>
            </a:fld>
            <a:endParaRPr lang="en-US"/>
          </a:p>
        </p:txBody>
      </p:sp>
    </p:spTree>
    <p:extLst>
      <p:ext uri="{BB962C8B-B14F-4D97-AF65-F5344CB8AC3E}">
        <p14:creationId xmlns:p14="http://schemas.microsoft.com/office/powerpoint/2010/main" val="233032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Vấn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đề</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đặt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là</a:t>
            </a:r>
            <a:r>
              <a:rPr lang="en-US" sz="1200" kern="1200" dirty="0">
                <a:solidFill>
                  <a:schemeClr val="tx1"/>
                </a:solidFill>
                <a:latin typeface="+mn-lt"/>
                <a:ea typeface="+mn-ea"/>
                <a:cs typeface="+mn-cs"/>
              </a:rPr>
              <a:t> </a:t>
            </a:r>
            <a:r>
              <a:rPr lang="vi-VN" sz="1200" kern="1200" dirty="0">
                <a:solidFill>
                  <a:schemeClr val="tx1"/>
                </a:solidFill>
                <a:latin typeface="+mn-lt"/>
                <a:ea typeface="+mn-ea"/>
                <a:cs typeface="+mn-cs"/>
              </a:rPr>
              <a:t>hình ảnh có thể chứa nhiều đối tượng, cảnh quan và ngữ cảnh khác nhau, đòi hỏi mô hình phải có khả năng nhận diện và phân loại nhiều loại đối tượng và tình huống khác nhau</a:t>
            </a:r>
            <a:endParaRPr lang="vi-VN" b="1" dirty="0"/>
          </a:p>
          <a:p>
            <a:r>
              <a:rPr lang="vi-VN" b="1" dirty="0"/>
              <a:t>Thách thức</a:t>
            </a:r>
            <a:r>
              <a:rPr lang="vi-VN" dirty="0"/>
              <a:t> trong việc hiểu ngữ cảnh phức tạp của hình ảnh đòi hỏi các mô hình phải nhận diện và phân loại nhiều đối tượng và tình huống khác nhau</a:t>
            </a:r>
            <a:endParaRPr lang="en-VN" dirty="0"/>
          </a:p>
        </p:txBody>
      </p:sp>
      <p:sp>
        <p:nvSpPr>
          <p:cNvPr id="4" name="Slide Number Placeholder 3"/>
          <p:cNvSpPr>
            <a:spLocks noGrp="1"/>
          </p:cNvSpPr>
          <p:nvPr>
            <p:ph type="sldNum" sz="quarter" idx="5"/>
          </p:nvPr>
        </p:nvSpPr>
        <p:spPr/>
        <p:txBody>
          <a:bodyPr/>
          <a:lstStyle/>
          <a:p>
            <a:fld id="{BC718363-634B-4E50-BAE0-90AAA14B5073}" type="slidenum">
              <a:rPr lang="en-US" smtClean="0"/>
              <a:t>3</a:t>
            </a:fld>
            <a:endParaRPr lang="en-US"/>
          </a:p>
        </p:txBody>
      </p:sp>
    </p:spTree>
    <p:extLst>
      <p:ext uri="{BB962C8B-B14F-4D97-AF65-F5344CB8AC3E}">
        <p14:creationId xmlns:p14="http://schemas.microsoft.com/office/powerpoint/2010/main" val="176660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BC718363-634B-4E50-BAE0-90AAA14B5073}" type="slidenum">
              <a:rPr lang="en-US" smtClean="0"/>
              <a:t>7</a:t>
            </a:fld>
            <a:endParaRPr lang="en-US"/>
          </a:p>
        </p:txBody>
      </p:sp>
    </p:spTree>
    <p:extLst>
      <p:ext uri="{BB962C8B-B14F-4D97-AF65-F5344CB8AC3E}">
        <p14:creationId xmlns:p14="http://schemas.microsoft.com/office/powerpoint/2010/main" val="108873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BC718363-634B-4E50-BAE0-90AAA14B5073}" type="slidenum">
              <a:rPr lang="en-US" smtClean="0"/>
              <a:t>8</a:t>
            </a:fld>
            <a:endParaRPr lang="en-US"/>
          </a:p>
        </p:txBody>
      </p:sp>
    </p:spTree>
    <p:extLst>
      <p:ext uri="{BB962C8B-B14F-4D97-AF65-F5344CB8AC3E}">
        <p14:creationId xmlns:p14="http://schemas.microsoft.com/office/powerpoint/2010/main" val="241804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BC718363-634B-4E50-BAE0-90AAA14B5073}" type="slidenum">
              <a:rPr lang="en-US" smtClean="0"/>
              <a:t>12</a:t>
            </a:fld>
            <a:endParaRPr lang="en-US"/>
          </a:p>
        </p:txBody>
      </p:sp>
    </p:spTree>
    <p:extLst>
      <p:ext uri="{BB962C8B-B14F-4D97-AF65-F5344CB8AC3E}">
        <p14:creationId xmlns:p14="http://schemas.microsoft.com/office/powerpoint/2010/main" val="3063079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1408" cy="6858332"/>
          </a:xfrm>
          <a:prstGeom prst="rect">
            <a:avLst/>
          </a:prstGeom>
        </p:spPr>
      </p:pic>
    </p:spTree>
    <p:extLst>
      <p:ext uri="{BB962C8B-B14F-4D97-AF65-F5344CB8AC3E}">
        <p14:creationId xmlns:p14="http://schemas.microsoft.com/office/powerpoint/2010/main" val="305316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1408" cy="6858332"/>
          </a:xfrm>
          <a:prstGeom prst="rect">
            <a:avLst/>
          </a:prstGeom>
        </p:spPr>
      </p:pic>
    </p:spTree>
    <p:extLst>
      <p:ext uri="{BB962C8B-B14F-4D97-AF65-F5344CB8AC3E}">
        <p14:creationId xmlns:p14="http://schemas.microsoft.com/office/powerpoint/2010/main" val="352444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53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78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40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1408" cy="6858332"/>
          </a:xfrm>
          <a:prstGeom prst="rect">
            <a:avLst/>
          </a:prstGeom>
        </p:spPr>
      </p:pic>
    </p:spTree>
    <p:extLst>
      <p:ext uri="{BB962C8B-B14F-4D97-AF65-F5344CB8AC3E}">
        <p14:creationId xmlns:p14="http://schemas.microsoft.com/office/powerpoint/2010/main" val="4125467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2" y="0"/>
            <a:ext cx="12191408" cy="6858332"/>
          </a:xfrm>
          <a:prstGeom prst="rect">
            <a:avLst/>
          </a:prstGeom>
        </p:spPr>
      </p:pic>
      <p:sp>
        <p:nvSpPr>
          <p:cNvPr id="8" name="TextBox 7"/>
          <p:cNvSpPr txBox="1"/>
          <p:nvPr userDrawn="1"/>
        </p:nvSpPr>
        <p:spPr>
          <a:xfrm>
            <a:off x="11080976" y="6542041"/>
            <a:ext cx="569162" cy="246221"/>
          </a:xfrm>
          <a:prstGeom prst="rect">
            <a:avLst/>
          </a:prstGeom>
          <a:noFill/>
        </p:spPr>
        <p:txBody>
          <a:bodyPr wrap="square" rtlCol="0">
            <a:spAutoFit/>
          </a:bodyPr>
          <a:lstStyle/>
          <a:p>
            <a:pPr algn="r"/>
            <a:fld id="{F4F8F56D-C981-4A2F-A341-DD6DC1F3A203}" type="slidenum">
              <a:rPr lang="vi-VN" sz="1000" b="1" smtClean="0">
                <a:solidFill>
                  <a:schemeClr val="bg2">
                    <a:lumMod val="50000"/>
                  </a:schemeClr>
                </a:solidFill>
              </a:rPr>
              <a:pPr algn="r"/>
              <a:t>‹#›</a:t>
            </a:fld>
            <a:endParaRPr lang="vi-VN" sz="1000" b="1">
              <a:solidFill>
                <a:schemeClr val="bg2">
                  <a:lumMod val="50000"/>
                </a:schemeClr>
              </a:solidFill>
            </a:endParaRPr>
          </a:p>
        </p:txBody>
      </p:sp>
    </p:spTree>
    <p:extLst>
      <p:ext uri="{BB962C8B-B14F-4D97-AF65-F5344CB8AC3E}">
        <p14:creationId xmlns:p14="http://schemas.microsoft.com/office/powerpoint/2010/main" val="4216514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32477" y="2503279"/>
            <a:ext cx="9686786" cy="142010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vi-VN" sz="3800" b="1" dirty="0">
                <a:solidFill>
                  <a:srgbClr val="E85C00"/>
                </a:solidFill>
                <a:latin typeface="Arial" panose="020B0604020202020204" pitchFamily="34" charset="0"/>
                <a:ea typeface="+mj-ea"/>
                <a:cs typeface="Arial" panose="020B0604020202020204" pitchFamily="34" charset="0"/>
              </a:rPr>
              <a:t>TÌM KIẾM ẢNH DỰA TRÊN ĐỒ THỊ TRI THỨC VÀ ĐỐI TƯỢNG LÁNG GIỀNG</a:t>
            </a:r>
            <a:endParaRPr lang="en-US" sz="3800" b="1" dirty="0">
              <a:solidFill>
                <a:srgbClr val="E85C00"/>
              </a:solidFill>
              <a:latin typeface="Arial" panose="020B0604020202020204" pitchFamily="34" charset="0"/>
              <a:ea typeface="+mj-ea"/>
              <a:cs typeface="Arial" panose="020B0604020202020204" pitchFamily="34" charset="0"/>
            </a:endParaRPr>
          </a:p>
        </p:txBody>
      </p:sp>
      <p:sp>
        <p:nvSpPr>
          <p:cNvPr id="29"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53236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8324-32AA-2563-037D-9C10DBFF4B9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BAAB56-5789-A088-8934-29EDD9A29273}"/>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Hướng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cải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tiến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bài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báo</a:t>
            </a:r>
            <a:endParaRPr lang="en-US" sz="4400" b="1" dirty="0">
              <a:solidFill>
                <a:srgbClr val="E85C00"/>
              </a:solidFill>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29F0DC11-1926-A997-6419-42B547CE93D5}"/>
              </a:ext>
            </a:extLst>
          </p:cNvPr>
          <p:cNvSpPr txBox="1"/>
          <p:nvPr/>
        </p:nvSpPr>
        <p:spPr>
          <a:xfrm>
            <a:off x="511837" y="1549864"/>
            <a:ext cx="10506456" cy="707886"/>
          </a:xfrm>
          <a:prstGeom prst="rect">
            <a:avLst/>
          </a:prstGeom>
          <a:noFill/>
        </p:spPr>
        <p:txBody>
          <a:bodyPr wrap="square" rtlCol="0">
            <a:spAutoFit/>
          </a:bodyPr>
          <a:lstStyle/>
          <a:p>
            <a:pPr algn="just"/>
            <a:r>
              <a:rPr lang="vi-VN" sz="2000" b="1" dirty="0"/>
              <a:t>Phân cụm bằng Louvain Community Detection</a:t>
            </a:r>
          </a:p>
          <a:p>
            <a:pPr algn="just"/>
            <a:endParaRPr lang="vi-VN" sz="2000" b="1" dirty="0"/>
          </a:p>
        </p:txBody>
      </p:sp>
      <p:sp>
        <p:nvSpPr>
          <p:cNvPr id="5" name="TextBox 4">
            <a:extLst>
              <a:ext uri="{FF2B5EF4-FFF2-40B4-BE49-F238E27FC236}">
                <a16:creationId xmlns:a16="http://schemas.microsoft.com/office/drawing/2014/main" id="{676ED9B5-596C-D045-D4B9-E85261FCB00F}"/>
              </a:ext>
            </a:extLst>
          </p:cNvPr>
          <p:cNvSpPr txBox="1"/>
          <p:nvPr/>
        </p:nvSpPr>
        <p:spPr>
          <a:xfrm>
            <a:off x="585739" y="2325146"/>
            <a:ext cx="11020521" cy="3139321"/>
          </a:xfrm>
          <a:prstGeom prst="rect">
            <a:avLst/>
          </a:prstGeom>
          <a:noFill/>
        </p:spPr>
        <p:txBody>
          <a:bodyPr wrap="square">
            <a:spAutoFit/>
          </a:bodyPr>
          <a:lstStyle/>
          <a:p>
            <a:r>
              <a:rPr lang="vi-VN" b="1" dirty="0"/>
              <a:t>1. Giai đoạn cục bộ (Local Movement Phase)</a:t>
            </a:r>
          </a:p>
          <a:p>
            <a:pPr>
              <a:buFont typeface="Arial" panose="020B0604020202020204" pitchFamily="34" charset="0"/>
              <a:buChar char="•"/>
            </a:pPr>
            <a:r>
              <a:rPr lang="vi-VN" b="1" dirty="0"/>
              <a:t>Ban đầu:</a:t>
            </a:r>
            <a:endParaRPr lang="vi-VN" dirty="0"/>
          </a:p>
          <a:p>
            <a:pPr marL="742950" lvl="1" indent="-285750">
              <a:buFont typeface="Arial" panose="020B0604020202020204" pitchFamily="34" charset="0"/>
              <a:buChar char="•"/>
            </a:pPr>
            <a:r>
              <a:rPr lang="vi-VN" dirty="0"/>
              <a:t>Mỗi nút trong đồ thị được xem là một cộng đồng riêng biệt (mỗi nút là một cụm độc lập).</a:t>
            </a:r>
          </a:p>
          <a:p>
            <a:pPr>
              <a:buFont typeface="Arial" panose="020B0604020202020204" pitchFamily="34" charset="0"/>
              <a:buChar char="•"/>
            </a:pPr>
            <a:r>
              <a:rPr lang="vi-VN" b="1" dirty="0"/>
              <a:t>Lặp qua từng nút:</a:t>
            </a:r>
            <a:endParaRPr lang="vi-VN" dirty="0"/>
          </a:p>
          <a:p>
            <a:pPr marL="742950" lvl="1" indent="-285750">
              <a:buFont typeface="Arial" panose="020B0604020202020204" pitchFamily="34" charset="0"/>
              <a:buChar char="•"/>
            </a:pPr>
            <a:r>
              <a:rPr lang="vi-VN" dirty="0"/>
              <a:t>Lần lượt kiểm tra từng nút.</a:t>
            </a:r>
          </a:p>
          <a:p>
            <a:pPr marL="742950" lvl="1" indent="-285750">
              <a:buFont typeface="Arial" panose="020B0604020202020204" pitchFamily="34" charset="0"/>
              <a:buChar char="•"/>
            </a:pPr>
            <a:r>
              <a:rPr lang="vi-VN" dirty="0"/>
              <a:t>Tạm thời di chuyển nút đó vào cộng đồng của một trong các nút láng giềng.</a:t>
            </a:r>
          </a:p>
          <a:p>
            <a:pPr marL="742950" lvl="1" indent="-285750">
              <a:buFont typeface="Arial" panose="020B0604020202020204" pitchFamily="34" charset="0"/>
              <a:buChar char="•"/>
            </a:pPr>
            <a:r>
              <a:rPr lang="vi-VN" dirty="0"/>
              <a:t>Tính lại </a:t>
            </a:r>
            <a:r>
              <a:rPr lang="vi-VN" b="1" dirty="0"/>
              <a:t>modularity</a:t>
            </a:r>
            <a:r>
              <a:rPr lang="vi-VN" dirty="0"/>
              <a:t>:</a:t>
            </a:r>
          </a:p>
          <a:p>
            <a:pPr marL="1143000" lvl="2" indent="-228600">
              <a:buFont typeface="Arial" panose="020B0604020202020204" pitchFamily="34" charset="0"/>
              <a:buChar char="•"/>
            </a:pPr>
            <a:r>
              <a:rPr lang="vi-VN" dirty="0"/>
              <a:t>Nếu </a:t>
            </a:r>
            <a:r>
              <a:rPr lang="vi-VN" b="1" dirty="0"/>
              <a:t>modularity</a:t>
            </a:r>
            <a:r>
              <a:rPr lang="vi-VN" dirty="0"/>
              <a:t> của toàn đồ thị tăng sau khi nút chuyển sang cộng đồng mới, thay đổi đó sẽ được giữ lại.</a:t>
            </a:r>
          </a:p>
          <a:p>
            <a:pPr marL="1143000" lvl="2" indent="-228600">
              <a:buFont typeface="Arial" panose="020B0604020202020204" pitchFamily="34" charset="0"/>
              <a:buChar char="•"/>
            </a:pPr>
            <a:r>
              <a:rPr lang="vi-VN" dirty="0"/>
              <a:t>Nếu không, nút sẽ giữ nguyên vị trí ban đầu.</a:t>
            </a:r>
          </a:p>
          <a:p>
            <a:pPr>
              <a:buFont typeface="Arial" panose="020B0604020202020204" pitchFamily="34" charset="0"/>
              <a:buChar char="•"/>
            </a:pPr>
            <a:r>
              <a:rPr lang="vi-VN" b="1" dirty="0"/>
              <a:t>Tiếp tục lặp:</a:t>
            </a:r>
            <a:r>
              <a:rPr lang="vi-VN" dirty="0"/>
              <a:t> Quá trình này lặp lại cho đến khi không có nút nào có thể di chuyển để tăng </a:t>
            </a:r>
            <a:r>
              <a:rPr lang="vi-VN" b="1" dirty="0"/>
              <a:t>modularity</a:t>
            </a:r>
            <a:r>
              <a:rPr lang="vi-VN" dirty="0"/>
              <a:t>.</a:t>
            </a:r>
          </a:p>
        </p:txBody>
      </p:sp>
    </p:spTree>
    <p:extLst>
      <p:ext uri="{BB962C8B-B14F-4D97-AF65-F5344CB8AC3E}">
        <p14:creationId xmlns:p14="http://schemas.microsoft.com/office/powerpoint/2010/main" val="2349420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CE0CD-BE15-8F9A-FDD0-A4A044CF0675}"/>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Hướng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cải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tiến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bài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báo</a:t>
            </a:r>
            <a:endParaRPr lang="en-US" sz="4400" b="1" dirty="0">
              <a:solidFill>
                <a:srgbClr val="E85C00"/>
              </a:solidFill>
              <a:latin typeface="Arial" panose="020B0604020202020204" pitchFamily="34" charset="0"/>
              <a:ea typeface="+mj-ea"/>
              <a:cs typeface="Arial" panose="020B0604020202020204" pitchFamily="34" charset="0"/>
            </a:endParaRPr>
          </a:p>
        </p:txBody>
      </p:sp>
      <p:pic>
        <p:nvPicPr>
          <p:cNvPr id="4" name="Picture 3" descr="A math equations and formulas&#10;&#10;Description automatically generated with medium confidence">
            <a:extLst>
              <a:ext uri="{FF2B5EF4-FFF2-40B4-BE49-F238E27FC236}">
                <a16:creationId xmlns:a16="http://schemas.microsoft.com/office/drawing/2014/main" id="{6C683C1B-3E6F-D353-74DB-67C371A6D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54659"/>
            <a:ext cx="7772400" cy="3348681"/>
          </a:xfrm>
          <a:prstGeom prst="rect">
            <a:avLst/>
          </a:prstGeom>
        </p:spPr>
      </p:pic>
      <p:sp>
        <p:nvSpPr>
          <p:cNvPr id="6" name="TextBox 5">
            <a:extLst>
              <a:ext uri="{FF2B5EF4-FFF2-40B4-BE49-F238E27FC236}">
                <a16:creationId xmlns:a16="http://schemas.microsoft.com/office/drawing/2014/main" id="{CC9223A6-6A5E-CABD-250C-45B645747EF7}"/>
              </a:ext>
            </a:extLst>
          </p:cNvPr>
          <p:cNvSpPr txBox="1"/>
          <p:nvPr/>
        </p:nvSpPr>
        <p:spPr>
          <a:xfrm>
            <a:off x="511837" y="5440992"/>
            <a:ext cx="11279829" cy="646331"/>
          </a:xfrm>
          <a:prstGeom prst="rect">
            <a:avLst/>
          </a:prstGeom>
          <a:noFill/>
        </p:spPr>
        <p:txBody>
          <a:bodyPr wrap="square">
            <a:spAutoFit/>
          </a:bodyPr>
          <a:lstStyle/>
          <a:p>
            <a:r>
              <a:rPr lang="vi-VN" dirty="0"/>
              <a:t>Modularity đo sự khác biệt giữa số lượng cạnh bên trong các cộng đồng (cạnh "chặt chẽ") so với số lượng cạnh mong đợi nếu các cạnh được phân phối ngẫu nhiên.</a:t>
            </a:r>
            <a:endParaRPr lang="en-VN" dirty="0"/>
          </a:p>
        </p:txBody>
      </p:sp>
    </p:spTree>
    <p:extLst>
      <p:ext uri="{BB962C8B-B14F-4D97-AF65-F5344CB8AC3E}">
        <p14:creationId xmlns:p14="http://schemas.microsoft.com/office/powerpoint/2010/main" val="231766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FA018B-68DB-87E3-7A78-4531501BCA95}"/>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Hướng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cải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tiến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bài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báo</a:t>
            </a:r>
            <a:endParaRPr lang="en-US" sz="4400" b="1" dirty="0">
              <a:solidFill>
                <a:srgbClr val="E85C00"/>
              </a:solidFill>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65D6FB6A-8A70-1B37-BA54-63841F30DBA9}"/>
              </a:ext>
            </a:extLst>
          </p:cNvPr>
          <p:cNvSpPr txBox="1"/>
          <p:nvPr/>
        </p:nvSpPr>
        <p:spPr>
          <a:xfrm>
            <a:off x="900752" y="1948177"/>
            <a:ext cx="10345003" cy="3416320"/>
          </a:xfrm>
          <a:prstGeom prst="rect">
            <a:avLst/>
          </a:prstGeom>
          <a:noFill/>
        </p:spPr>
        <p:txBody>
          <a:bodyPr wrap="square">
            <a:spAutoFit/>
          </a:bodyPr>
          <a:lstStyle/>
          <a:p>
            <a:r>
              <a:rPr lang="vi-VN" b="1" dirty="0"/>
              <a:t>2. Giai đoạn hợp nhất (Community Aggregation Phase)</a:t>
            </a:r>
          </a:p>
          <a:p>
            <a:pPr>
              <a:buFont typeface="Arial" panose="020B0604020202020204" pitchFamily="34" charset="0"/>
              <a:buChar char="•"/>
            </a:pPr>
            <a:r>
              <a:rPr lang="vi-VN" b="1" dirty="0"/>
              <a:t>Hợp nhất cộng đồng:</a:t>
            </a:r>
            <a:endParaRPr lang="vi-VN" dirty="0"/>
          </a:p>
          <a:p>
            <a:pPr marL="742950" lvl="1" indent="-285750">
              <a:buFont typeface="Arial" panose="020B0604020202020204" pitchFamily="34" charset="0"/>
              <a:buChar char="•"/>
            </a:pPr>
            <a:r>
              <a:rPr lang="vi-VN" dirty="0"/>
              <a:t>Sau khi giai đoạn cục bộ hoàn thành, các cộng đồng được coi như các </a:t>
            </a:r>
            <a:r>
              <a:rPr lang="vi-VN" b="1" dirty="0"/>
              <a:t>siêu nút (supernodes)</a:t>
            </a:r>
            <a:r>
              <a:rPr lang="vi-VN" dirty="0"/>
              <a:t> mới.</a:t>
            </a:r>
          </a:p>
          <a:p>
            <a:pPr marL="742950" lvl="1" indent="-285750">
              <a:buFont typeface="Arial" panose="020B0604020202020204" pitchFamily="34" charset="0"/>
              <a:buChar char="•"/>
            </a:pPr>
            <a:r>
              <a:rPr lang="vi-VN" dirty="0"/>
              <a:t>Đồ thị được thu gọn lại:</a:t>
            </a:r>
          </a:p>
          <a:p>
            <a:pPr marL="1143000" lvl="2" indent="-228600">
              <a:buFont typeface="Arial" panose="020B0604020202020204" pitchFamily="34" charset="0"/>
              <a:buChar char="•"/>
            </a:pPr>
            <a:r>
              <a:rPr lang="vi-VN" dirty="0"/>
              <a:t>Mỗi siêu nút đại diện cho một cộng đồng.</a:t>
            </a:r>
          </a:p>
          <a:p>
            <a:pPr marL="1143000" lvl="2" indent="-228600">
              <a:buFont typeface="Arial" panose="020B0604020202020204" pitchFamily="34" charset="0"/>
              <a:buChar char="•"/>
            </a:pPr>
            <a:r>
              <a:rPr lang="vi-VN" dirty="0"/>
              <a:t>Trọng số của các cạnh giữa các siêu nút được tính dựa trên tổng trọng số của các cạnh giữa các nút trong hai cộng đồng tương ứng.</a:t>
            </a:r>
          </a:p>
          <a:p>
            <a:pPr>
              <a:buFont typeface="Arial" panose="020B0604020202020204" pitchFamily="34" charset="0"/>
              <a:buChar char="•"/>
            </a:pPr>
            <a:r>
              <a:rPr lang="vi-VN" b="1" dirty="0"/>
              <a:t>Tạo đồ thị mới:</a:t>
            </a:r>
            <a:endParaRPr lang="vi-VN" dirty="0"/>
          </a:p>
          <a:p>
            <a:pPr marL="742950" lvl="1" indent="-285750">
              <a:buFont typeface="Arial" panose="020B0604020202020204" pitchFamily="34" charset="0"/>
              <a:buChar char="•"/>
            </a:pPr>
            <a:r>
              <a:rPr lang="vi-VN" dirty="0"/>
              <a:t>Xây dựng lại đồ thị thu gọn với các siêu nút và lặp lại giai đoạn cục bộ trên đồ thị này.</a:t>
            </a:r>
          </a:p>
          <a:p>
            <a:pPr>
              <a:buFont typeface="Arial" panose="020B0604020202020204" pitchFamily="34" charset="0"/>
              <a:buChar char="•"/>
            </a:pPr>
            <a:r>
              <a:rPr lang="vi-VN" b="1" dirty="0"/>
              <a:t>Tiếp tục lặp:</a:t>
            </a:r>
            <a:r>
              <a:rPr lang="vi-VN" dirty="0"/>
              <a:t> Hai giai đoạn trên được lặp lại đến khi </a:t>
            </a:r>
            <a:r>
              <a:rPr lang="vi-VN" b="1" dirty="0"/>
              <a:t>modularity</a:t>
            </a:r>
            <a:r>
              <a:rPr lang="vi-VN" dirty="0"/>
              <a:t> không còn cải thiện hoặc đạt giá trị tối ưu.</a:t>
            </a:r>
          </a:p>
        </p:txBody>
      </p:sp>
    </p:spTree>
    <p:extLst>
      <p:ext uri="{BB962C8B-B14F-4D97-AF65-F5344CB8AC3E}">
        <p14:creationId xmlns:p14="http://schemas.microsoft.com/office/powerpoint/2010/main" val="371007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2F657-6C82-0C5D-190F-F8850313310F}"/>
              </a:ext>
            </a:extLst>
          </p:cNvPr>
          <p:cNvSpPr txBox="1"/>
          <p:nvPr/>
        </p:nvSpPr>
        <p:spPr>
          <a:xfrm>
            <a:off x="1122431" y="2136338"/>
            <a:ext cx="9947138" cy="2585323"/>
          </a:xfrm>
          <a:prstGeom prst="rect">
            <a:avLst/>
          </a:prstGeom>
          <a:noFill/>
        </p:spPr>
        <p:txBody>
          <a:bodyPr wrap="square">
            <a:spAutoFit/>
          </a:bodyPr>
          <a:lstStyle/>
          <a:p>
            <a:r>
              <a:rPr lang="vi-VN" b="1" dirty="0"/>
              <a:t>Ưu điểm:</a:t>
            </a:r>
          </a:p>
          <a:p>
            <a:pPr>
              <a:buFont typeface="+mj-lt"/>
              <a:buAutoNum type="arabicPeriod"/>
            </a:pPr>
            <a:r>
              <a:rPr lang="vi-VN" b="1" dirty="0"/>
              <a:t>Hiệu quả cao:</a:t>
            </a:r>
            <a:r>
              <a:rPr lang="vi-VN" dirty="0"/>
              <a:t> Có thể xử lý đồ thị lớn với hàng triệu nút và cạnh.</a:t>
            </a:r>
          </a:p>
          <a:p>
            <a:pPr>
              <a:buFont typeface="+mj-lt"/>
              <a:buAutoNum type="arabicPeriod"/>
            </a:pPr>
            <a:r>
              <a:rPr lang="vi-VN" b="1" dirty="0"/>
              <a:t>Không cần biết trước số cụm:</a:t>
            </a:r>
            <a:r>
              <a:rPr lang="vi-VN" dirty="0"/>
              <a:t> Không giống như K-means, bạn không cần chỉ định số lượng cộng đồng.</a:t>
            </a:r>
          </a:p>
          <a:p>
            <a:pPr>
              <a:buFont typeface="+mj-lt"/>
              <a:buAutoNum type="arabicPeriod"/>
            </a:pPr>
            <a:r>
              <a:rPr lang="vi-VN" b="1" dirty="0"/>
              <a:t>Phân cấp:</a:t>
            </a:r>
            <a:r>
              <a:rPr lang="vi-VN" dirty="0"/>
              <a:t> Cung cấp một cấu trúc phân cấp các cộng đồng, giúp phân tích đồ thị ở nhiều cấp độ khác nhau.</a:t>
            </a:r>
          </a:p>
          <a:p>
            <a:r>
              <a:rPr lang="vi-VN" b="1" dirty="0"/>
              <a:t>Nhược điểm:</a:t>
            </a:r>
          </a:p>
          <a:p>
            <a:pPr>
              <a:buFont typeface="+mj-lt"/>
              <a:buAutoNum type="arabicPeriod"/>
            </a:pPr>
            <a:r>
              <a:rPr lang="vi-VN" b="1" dirty="0"/>
              <a:t>Độ nhạy với trọng số cạnh:</a:t>
            </a:r>
            <a:r>
              <a:rPr lang="vi-VN" dirty="0"/>
              <a:t> Kết quả có thể thay đổi nếu trọng số cạnh được thay đổi.</a:t>
            </a:r>
          </a:p>
          <a:p>
            <a:pPr>
              <a:buFont typeface="+mj-lt"/>
              <a:buAutoNum type="arabicPeriod"/>
            </a:pPr>
            <a:r>
              <a:rPr lang="vi-VN" b="1" dirty="0"/>
              <a:t>Modularity resolution limit:</a:t>
            </a:r>
            <a:r>
              <a:rPr lang="vi-VN" dirty="0"/>
              <a:t> Modularity có thể bỏ qua các cộng đồng nhỏ nếu đồ thị rất lớn.</a:t>
            </a:r>
          </a:p>
        </p:txBody>
      </p:sp>
      <p:sp>
        <p:nvSpPr>
          <p:cNvPr id="4" name="TextBox 3">
            <a:extLst>
              <a:ext uri="{FF2B5EF4-FFF2-40B4-BE49-F238E27FC236}">
                <a16:creationId xmlns:a16="http://schemas.microsoft.com/office/drawing/2014/main" id="{68D2C40C-BCAA-F354-D76B-7B75D3E472B9}"/>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Hướng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cải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tiến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bài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báo</a:t>
            </a:r>
            <a:endParaRPr lang="en-US" sz="4400" b="1" dirty="0">
              <a:solidFill>
                <a:srgbClr val="E85C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40561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303" y="0"/>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err="1">
                <a:solidFill>
                  <a:srgbClr val="E85C00"/>
                </a:solidFill>
                <a:latin typeface="Arial" panose="020B0604020202020204" pitchFamily="34" charset="0"/>
                <a:ea typeface="+mj-ea"/>
                <a:cs typeface="Arial" panose="020B0604020202020204" pitchFamily="34" charset="0"/>
              </a:rPr>
              <a:t>Giới</a:t>
            </a:r>
            <a:r>
              <a:rPr lang="en-US" sz="4400" b="1" kern="1200" dirty="0">
                <a:solidFill>
                  <a:srgbClr val="E85C00"/>
                </a:solidFill>
                <a:latin typeface="Arial" panose="020B0604020202020204" pitchFamily="34" charset="0"/>
                <a:ea typeface="+mj-ea"/>
                <a:cs typeface="Arial" panose="020B0604020202020204" pitchFamily="34" charset="0"/>
              </a:rPr>
              <a:t> </a:t>
            </a:r>
            <a:r>
              <a:rPr lang="en-US" sz="4400" b="1" kern="1200" dirty="0" err="1">
                <a:solidFill>
                  <a:srgbClr val="E85C00"/>
                </a:solidFill>
                <a:latin typeface="Arial" panose="020B0604020202020204" pitchFamily="34" charset="0"/>
                <a:ea typeface="+mj-ea"/>
                <a:cs typeface="Arial" panose="020B0604020202020204" pitchFamily="34" charset="0"/>
              </a:rPr>
              <a:t>thiệu</a:t>
            </a:r>
            <a:endParaRPr lang="en-US" sz="4400" b="1" kern="1200" dirty="0">
              <a:solidFill>
                <a:srgbClr val="E85C00"/>
              </a:solidFill>
              <a:latin typeface="Arial" panose="020B0604020202020204" pitchFamily="34" charset="0"/>
              <a:ea typeface="+mj-ea"/>
              <a:cs typeface="Arial" panose="020B0604020202020204" pitchFamily="34" charset="0"/>
            </a:endParaRPr>
          </a:p>
        </p:txBody>
      </p:sp>
      <p:graphicFrame>
        <p:nvGraphicFramePr>
          <p:cNvPr id="10" name="TextBox 7">
            <a:extLst>
              <a:ext uri="{FF2B5EF4-FFF2-40B4-BE49-F238E27FC236}">
                <a16:creationId xmlns:a16="http://schemas.microsoft.com/office/drawing/2014/main" id="{A6BAE825-28A8-27F4-B34F-45BCBCC97620}"/>
              </a:ext>
            </a:extLst>
          </p:cNvPr>
          <p:cNvGraphicFramePr/>
          <p:nvPr>
            <p:extLst>
              <p:ext uri="{D42A27DB-BD31-4B8C-83A1-F6EECF244321}">
                <p14:modId xmlns:p14="http://schemas.microsoft.com/office/powerpoint/2010/main" val="2709347031"/>
              </p:ext>
            </p:extLst>
          </p:nvPr>
        </p:nvGraphicFramePr>
        <p:xfrm>
          <a:off x="838200" y="1616777"/>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650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DD9896-A9B3-FBE7-50B1-E3AC9327916A}"/>
              </a:ext>
            </a:extLst>
          </p:cNvPr>
          <p:cNvSpPr txBox="1"/>
          <p:nvPr/>
        </p:nvSpPr>
        <p:spPr>
          <a:xfrm>
            <a:off x="625628" y="276181"/>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Đặt</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vấn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đề</a:t>
            </a:r>
            <a:endParaRPr lang="en-US" sz="4400" b="1" kern="1200" dirty="0">
              <a:solidFill>
                <a:srgbClr val="E85C00"/>
              </a:solidFill>
              <a:latin typeface="Arial" panose="020B0604020202020204" pitchFamily="34" charset="0"/>
              <a:ea typeface="+mj-ea"/>
              <a:cs typeface="Arial" panose="020B0604020202020204" pitchFamily="34" charset="0"/>
            </a:endParaRPr>
          </a:p>
        </p:txBody>
      </p:sp>
      <p:pic>
        <p:nvPicPr>
          <p:cNvPr id="4" name="Picture 3" descr="A person pouring wine into a glass&#10;&#10;Description automatically generated">
            <a:extLst>
              <a:ext uri="{FF2B5EF4-FFF2-40B4-BE49-F238E27FC236}">
                <a16:creationId xmlns:a16="http://schemas.microsoft.com/office/drawing/2014/main" id="{E4705529-4B45-A3A7-1E16-C96A24B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52" y="2117815"/>
            <a:ext cx="3912160" cy="2622369"/>
          </a:xfrm>
          <a:prstGeom prst="rect">
            <a:avLst/>
          </a:prstGeom>
        </p:spPr>
      </p:pic>
      <p:sp>
        <p:nvSpPr>
          <p:cNvPr id="7" name="Rounded Rectangle 6">
            <a:extLst>
              <a:ext uri="{FF2B5EF4-FFF2-40B4-BE49-F238E27FC236}">
                <a16:creationId xmlns:a16="http://schemas.microsoft.com/office/drawing/2014/main" id="{054260F6-605C-7901-4FCD-D05AA3EA60A6}"/>
              </a:ext>
            </a:extLst>
          </p:cNvPr>
          <p:cNvSpPr/>
          <p:nvPr/>
        </p:nvSpPr>
        <p:spPr>
          <a:xfrm>
            <a:off x="6667500" y="2076733"/>
            <a:ext cx="4381500" cy="7045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VN" dirty="0"/>
              <a:t>Có nhiều đối tượng</a:t>
            </a:r>
          </a:p>
        </p:txBody>
      </p:sp>
      <p:sp>
        <p:nvSpPr>
          <p:cNvPr id="8" name="Rounded Rectangle 7">
            <a:extLst>
              <a:ext uri="{FF2B5EF4-FFF2-40B4-BE49-F238E27FC236}">
                <a16:creationId xmlns:a16="http://schemas.microsoft.com/office/drawing/2014/main" id="{4A6AAAF1-DC79-D9C6-6A1E-DF0D1AE02607}"/>
              </a:ext>
            </a:extLst>
          </p:cNvPr>
          <p:cNvSpPr/>
          <p:nvPr/>
        </p:nvSpPr>
        <p:spPr>
          <a:xfrm>
            <a:off x="6667500" y="3067333"/>
            <a:ext cx="4381500" cy="7045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VN" dirty="0"/>
              <a:t>Có nhiều tình huống</a:t>
            </a:r>
          </a:p>
        </p:txBody>
      </p:sp>
      <p:sp>
        <p:nvSpPr>
          <p:cNvPr id="9" name="Rounded Rectangle 8">
            <a:extLst>
              <a:ext uri="{FF2B5EF4-FFF2-40B4-BE49-F238E27FC236}">
                <a16:creationId xmlns:a16="http://schemas.microsoft.com/office/drawing/2014/main" id="{57DAAB3D-3768-39CD-4A1B-208FE97F6ABF}"/>
              </a:ext>
            </a:extLst>
          </p:cNvPr>
          <p:cNvSpPr/>
          <p:nvPr/>
        </p:nvSpPr>
        <p:spPr>
          <a:xfrm>
            <a:off x="6667500" y="4038883"/>
            <a:ext cx="4381500" cy="7045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VN" dirty="0"/>
              <a:t>Có nhiều cảnh quan</a:t>
            </a:r>
          </a:p>
        </p:txBody>
      </p:sp>
      <p:cxnSp>
        <p:nvCxnSpPr>
          <p:cNvPr id="12" name="Elbow Connector 11">
            <a:extLst>
              <a:ext uri="{FF2B5EF4-FFF2-40B4-BE49-F238E27FC236}">
                <a16:creationId xmlns:a16="http://schemas.microsoft.com/office/drawing/2014/main" id="{EE452228-7B46-F468-1A88-FA00FD649D3E}"/>
              </a:ext>
            </a:extLst>
          </p:cNvPr>
          <p:cNvCxnSpPr>
            <a:stCxn id="4" idx="3"/>
            <a:endCxn id="7" idx="1"/>
          </p:cNvCxnSpPr>
          <p:nvPr/>
        </p:nvCxnSpPr>
        <p:spPr>
          <a:xfrm flipV="1">
            <a:off x="5090212" y="2429017"/>
            <a:ext cx="1577288" cy="999983"/>
          </a:xfrm>
          <a:prstGeom prst="bentConnector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Elbow Connector 13">
            <a:extLst>
              <a:ext uri="{FF2B5EF4-FFF2-40B4-BE49-F238E27FC236}">
                <a16:creationId xmlns:a16="http://schemas.microsoft.com/office/drawing/2014/main" id="{50F0710E-1903-69D9-78B8-D08DEA0C11F2}"/>
              </a:ext>
            </a:extLst>
          </p:cNvPr>
          <p:cNvCxnSpPr>
            <a:stCxn id="4" idx="3"/>
            <a:endCxn id="9" idx="1"/>
          </p:cNvCxnSpPr>
          <p:nvPr/>
        </p:nvCxnSpPr>
        <p:spPr>
          <a:xfrm>
            <a:off x="5090212" y="3429000"/>
            <a:ext cx="1577288" cy="962167"/>
          </a:xfrm>
          <a:prstGeom prst="bentConnector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CA2BD4A1-1D2A-7DDC-B66A-886EDC1462B1}"/>
              </a:ext>
            </a:extLst>
          </p:cNvPr>
          <p:cNvCxnSpPr>
            <a:stCxn id="4" idx="3"/>
            <a:endCxn id="8" idx="1"/>
          </p:cNvCxnSpPr>
          <p:nvPr/>
        </p:nvCxnSpPr>
        <p:spPr>
          <a:xfrm flipV="1">
            <a:off x="5090212" y="3419617"/>
            <a:ext cx="1577288" cy="93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842BA26F-84DA-565E-EAB8-B75A28085A53}"/>
              </a:ext>
            </a:extLst>
          </p:cNvPr>
          <p:cNvSpPr txBox="1"/>
          <p:nvPr/>
        </p:nvSpPr>
        <p:spPr>
          <a:xfrm>
            <a:off x="2230455" y="4785666"/>
            <a:ext cx="1807354" cy="369332"/>
          </a:xfrm>
          <a:prstGeom prst="rect">
            <a:avLst/>
          </a:prstGeom>
          <a:noFill/>
        </p:spPr>
        <p:txBody>
          <a:bodyPr wrap="none" rtlCol="0">
            <a:spAutoFit/>
          </a:bodyPr>
          <a:lstStyle/>
          <a:p>
            <a:r>
              <a:rPr lang="en-VN" i="1" dirty="0"/>
              <a:t>(Nguồn: Internet)</a:t>
            </a:r>
          </a:p>
        </p:txBody>
      </p:sp>
    </p:spTree>
    <p:extLst>
      <p:ext uri="{BB962C8B-B14F-4D97-AF65-F5344CB8AC3E}">
        <p14:creationId xmlns:p14="http://schemas.microsoft.com/office/powerpoint/2010/main" val="295672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C6B9B-3491-163F-5C98-0D585515BEF6}"/>
              </a:ext>
            </a:extLst>
          </p:cNvPr>
          <p:cNvSpPr txBox="1"/>
          <p:nvPr/>
        </p:nvSpPr>
        <p:spPr>
          <a:xfrm>
            <a:off x="368490" y="394999"/>
            <a:ext cx="11823510" cy="1014984"/>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Phương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pháp</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tìm</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kiếm</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ảnh</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dựa</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trên</a:t>
            </a:r>
            <a:endParaRPr lang="en-US" sz="4400" b="1" dirty="0">
              <a:solidFill>
                <a:srgbClr val="E85C00"/>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đồ</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thị</a:t>
            </a:r>
            <a:r>
              <a:rPr lang="en-US" sz="4400" b="1" dirty="0">
                <a:solidFill>
                  <a:srgbClr val="E85C00"/>
                </a:solidFill>
                <a:latin typeface="Arial" panose="020B0604020202020204" pitchFamily="34" charset="0"/>
                <a:ea typeface="+mj-ea"/>
                <a:cs typeface="Arial" panose="020B0604020202020204" pitchFamily="34" charset="0"/>
              </a:rPr>
              <a:t> tri </a:t>
            </a:r>
            <a:r>
              <a:rPr lang="en-US" sz="4400" b="1" dirty="0" err="1">
                <a:solidFill>
                  <a:srgbClr val="E85C00"/>
                </a:solidFill>
                <a:latin typeface="Arial" panose="020B0604020202020204" pitchFamily="34" charset="0"/>
                <a:ea typeface="+mj-ea"/>
                <a:cs typeface="Arial" panose="020B0604020202020204" pitchFamily="34" charset="0"/>
              </a:rPr>
              <a:t>thức</a:t>
            </a:r>
            <a:endParaRPr lang="en-US" sz="4400" b="1" kern="1200" dirty="0">
              <a:solidFill>
                <a:srgbClr val="E85C00"/>
              </a:solidFill>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8AB75A75-7B33-04D4-DDEB-5F3F673C50D6}"/>
              </a:ext>
            </a:extLst>
          </p:cNvPr>
          <p:cNvPicPr>
            <a:picLocks noChangeAspect="1"/>
          </p:cNvPicPr>
          <p:nvPr/>
        </p:nvPicPr>
        <p:blipFill rotWithShape="1">
          <a:blip r:embed="rId2">
            <a:extLst>
              <a:ext uri="{28A0092B-C50C-407E-A947-70E740481C1C}">
                <a14:useLocalDpi xmlns:a14="http://schemas.microsoft.com/office/drawing/2010/main" val="0"/>
              </a:ext>
            </a:extLst>
          </a:blip>
          <a:srcRect b="11015"/>
          <a:stretch/>
        </p:blipFill>
        <p:spPr bwMode="auto">
          <a:xfrm>
            <a:off x="2092097" y="1794510"/>
            <a:ext cx="8007805" cy="43014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50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F3B870-9DB0-6483-E0A8-132EEE24E603}"/>
              </a:ext>
            </a:extLst>
          </p:cNvPr>
          <p:cNvSpPr txBox="1"/>
          <p:nvPr/>
        </p:nvSpPr>
        <p:spPr>
          <a:xfrm>
            <a:off x="400176" y="45163"/>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Xây</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dựng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đồ</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thị</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láng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giềng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Neigraph</a:t>
            </a:r>
            <a:r>
              <a:rPr lang="en-US" sz="4400" b="1" dirty="0">
                <a:solidFill>
                  <a:srgbClr val="E85C00"/>
                </a:solidFill>
                <a:latin typeface="Arial" panose="020B0604020202020204" pitchFamily="34" charset="0"/>
                <a:ea typeface="+mj-ea"/>
                <a:cs typeface="Arial" panose="020B0604020202020204" pitchFamily="34" charset="0"/>
              </a:rPr>
              <a:t>)</a:t>
            </a:r>
          </a:p>
        </p:txBody>
      </p:sp>
      <p:pic>
        <p:nvPicPr>
          <p:cNvPr id="4" name="Picture 3">
            <a:extLst>
              <a:ext uri="{FF2B5EF4-FFF2-40B4-BE49-F238E27FC236}">
                <a16:creationId xmlns:a16="http://schemas.microsoft.com/office/drawing/2014/main" id="{3DD023F2-20F5-374A-576F-AB03A0024CB7}"/>
              </a:ext>
            </a:extLst>
          </p:cNvPr>
          <p:cNvPicPr>
            <a:picLocks noChangeAspect="1"/>
          </p:cNvPicPr>
          <p:nvPr/>
        </p:nvPicPr>
        <p:blipFill>
          <a:blip r:embed="rId2"/>
          <a:stretch>
            <a:fillRect/>
          </a:stretch>
        </p:blipFill>
        <p:spPr>
          <a:xfrm>
            <a:off x="1685544" y="1794508"/>
            <a:ext cx="3107135" cy="4133521"/>
          </a:xfrm>
          <a:prstGeom prst="rect">
            <a:avLst/>
          </a:prstGeom>
        </p:spPr>
      </p:pic>
      <p:pic>
        <p:nvPicPr>
          <p:cNvPr id="5" name="Picture 4">
            <a:extLst>
              <a:ext uri="{FF2B5EF4-FFF2-40B4-BE49-F238E27FC236}">
                <a16:creationId xmlns:a16="http://schemas.microsoft.com/office/drawing/2014/main" id="{77A8D80F-BA6E-CCF7-9494-28324C72CE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3404" y="2151644"/>
            <a:ext cx="4995545" cy="3419247"/>
          </a:xfrm>
          <a:prstGeom prst="rect">
            <a:avLst/>
          </a:prstGeom>
          <a:noFill/>
          <a:ln>
            <a:noFill/>
          </a:ln>
        </p:spPr>
      </p:pic>
    </p:spTree>
    <p:extLst>
      <p:ext uri="{BB962C8B-B14F-4D97-AF65-F5344CB8AC3E}">
        <p14:creationId xmlns:p14="http://schemas.microsoft.com/office/powerpoint/2010/main" val="105205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1E112FC-42B0-AC1F-BFA0-A241FD5F9173}"/>
                  </a:ext>
                </a:extLst>
              </p:cNvPr>
              <p:cNvSpPr txBox="1"/>
              <p:nvPr/>
            </p:nvSpPr>
            <p:spPr>
              <a:xfrm>
                <a:off x="1068272" y="3820298"/>
                <a:ext cx="555677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r>
                            <a:rPr lang="en-US" b="0" i="1" smtClean="0">
                              <a:latin typeface="Cambria Math" panose="02040503050406030204" pitchFamily="18" charset="0"/>
                            </a:rPr>
                            <m:t> | </m:t>
                          </m:r>
                          <m:r>
                            <a:rPr lang="en-US" b="0" i="1" smtClean="0">
                              <a:latin typeface="Cambria Math" panose="02040503050406030204" pitchFamily="18" charset="0"/>
                            </a:rPr>
                            <m:t>𝑚𝑎𝑖𝑛</m:t>
                          </m:r>
                          <m:r>
                            <a:rPr lang="en-US" b="0" i="1" smtClean="0">
                              <a:latin typeface="Cambria Math" panose="02040503050406030204" pitchFamily="18" charset="0"/>
                            </a:rPr>
                            <m:t>_</m:t>
                          </m:r>
                          <m:r>
                            <a:rPr lang="en-US" b="0" i="1" smtClean="0">
                              <a:latin typeface="Cambria Math" panose="02040503050406030204" pitchFamily="18" charset="0"/>
                            </a:rPr>
                            <m:t>𝑜𝑏𝑗</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𝑚𝑎𝑖𝑛</m:t>
                              </m:r>
                              <m:r>
                                <a:rPr lang="en-US" b="0" i="1" smtClean="0">
                                  <a:latin typeface="Cambria Math" panose="02040503050406030204" pitchFamily="18" charset="0"/>
                                </a:rPr>
                                <m:t>_</m:t>
                              </m:r>
                              <m:r>
                                <a:rPr lang="en-US" b="0" i="1" smtClean="0">
                                  <a:latin typeface="Cambria Math" panose="02040503050406030204" pitchFamily="18" charset="0"/>
                                </a:rPr>
                                <m:t>𝑜𝑏𝑗</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e>
                          </m:d>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𝑚𝑎𝑖𝑛</m:t>
                          </m:r>
                          <m:r>
                            <a:rPr lang="en-US" b="0" i="1" smtClean="0">
                              <a:latin typeface="Cambria Math" panose="02040503050406030204" pitchFamily="18" charset="0"/>
                            </a:rPr>
                            <m:t>_</m:t>
                          </m:r>
                          <m:r>
                            <a:rPr lang="en-US" b="0" i="1" smtClean="0">
                              <a:latin typeface="Cambria Math" panose="02040503050406030204" pitchFamily="18" charset="0"/>
                            </a:rPr>
                            <m:t>𝑜𝑏𝑗</m:t>
                          </m:r>
                          <m:r>
                            <a:rPr lang="en-US" b="0" i="1" smtClean="0">
                              <a:latin typeface="Cambria Math" panose="02040503050406030204" pitchFamily="18" charset="0"/>
                            </a:rPr>
                            <m:t>)</m:t>
                          </m:r>
                        </m:den>
                      </m:f>
                    </m:oMath>
                  </m:oMathPara>
                </a14:m>
                <a:endParaRPr lang="en-VN" dirty="0"/>
              </a:p>
            </p:txBody>
          </p:sp>
        </mc:Choice>
        <mc:Fallback xmlns="">
          <p:sp>
            <p:nvSpPr>
              <p:cNvPr id="2" name="TextBox 1">
                <a:extLst>
                  <a:ext uri="{FF2B5EF4-FFF2-40B4-BE49-F238E27FC236}">
                    <a16:creationId xmlns:a16="http://schemas.microsoft.com/office/drawing/2014/main" id="{71E112FC-42B0-AC1F-BFA0-A241FD5F9173}"/>
                  </a:ext>
                </a:extLst>
              </p:cNvPr>
              <p:cNvSpPr txBox="1">
                <a:spLocks noRot="1" noChangeAspect="1" noMove="1" noResize="1" noEditPoints="1" noAdjustHandles="1" noChangeArrowheads="1" noChangeShapeType="1" noTextEdit="1"/>
              </p:cNvSpPr>
              <p:nvPr/>
            </p:nvSpPr>
            <p:spPr>
              <a:xfrm>
                <a:off x="1068272" y="3820298"/>
                <a:ext cx="5556778" cy="586699"/>
              </a:xfrm>
              <a:prstGeom prst="rect">
                <a:avLst/>
              </a:prstGeom>
              <a:blipFill>
                <a:blip r:embed="rId2"/>
                <a:stretch>
                  <a:fillRect l="-457" t="-2083" b="-16667"/>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28F722-641A-CAEF-C9B2-ACF1EFD92927}"/>
                  </a:ext>
                </a:extLst>
              </p:cNvPr>
              <p:cNvSpPr txBox="1"/>
              <p:nvPr/>
            </p:nvSpPr>
            <p:spPr>
              <a:xfrm>
                <a:off x="2204032" y="2838227"/>
                <a:ext cx="305397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r>
                            <a:rPr lang="en-US" b="0" i="1" smtClean="0">
                              <a:latin typeface="Cambria Math" panose="02040503050406030204" pitchFamily="18" charset="0"/>
                            </a:rPr>
                            <m:t>)</m:t>
                          </m:r>
                        </m:den>
                      </m:f>
                    </m:oMath>
                  </m:oMathPara>
                </a14:m>
                <a:endParaRPr lang="en-VN" dirty="0"/>
              </a:p>
            </p:txBody>
          </p:sp>
        </mc:Choice>
        <mc:Fallback xmlns="">
          <p:sp>
            <p:nvSpPr>
              <p:cNvPr id="3" name="TextBox 2">
                <a:extLst>
                  <a:ext uri="{FF2B5EF4-FFF2-40B4-BE49-F238E27FC236}">
                    <a16:creationId xmlns:a16="http://schemas.microsoft.com/office/drawing/2014/main" id="{1828F722-641A-CAEF-C9B2-ACF1EFD92927}"/>
                  </a:ext>
                </a:extLst>
              </p:cNvPr>
              <p:cNvSpPr txBox="1">
                <a:spLocks noRot="1" noChangeAspect="1" noMove="1" noResize="1" noEditPoints="1" noAdjustHandles="1" noChangeArrowheads="1" noChangeShapeType="1" noTextEdit="1"/>
              </p:cNvSpPr>
              <p:nvPr/>
            </p:nvSpPr>
            <p:spPr>
              <a:xfrm>
                <a:off x="2204032" y="2838227"/>
                <a:ext cx="3053978" cy="586699"/>
              </a:xfrm>
              <a:prstGeom prst="rect">
                <a:avLst/>
              </a:prstGeom>
              <a:blipFill>
                <a:blip r:embed="rId3"/>
                <a:stretch>
                  <a:fillRect l="-1240" t="-2128" r="-2066" b="-19149"/>
                </a:stretch>
              </a:blipFill>
            </p:spPr>
            <p:txBody>
              <a:bodyPr/>
              <a:lstStyle/>
              <a:p>
                <a:r>
                  <a:rPr lang="en-VN">
                    <a:noFill/>
                  </a:rPr>
                  <a:t> </a:t>
                </a:r>
              </a:p>
            </p:txBody>
          </p:sp>
        </mc:Fallback>
      </mc:AlternateContent>
      <p:sp>
        <p:nvSpPr>
          <p:cNvPr id="4" name="TextBox 3">
            <a:extLst>
              <a:ext uri="{FF2B5EF4-FFF2-40B4-BE49-F238E27FC236}">
                <a16:creationId xmlns:a16="http://schemas.microsoft.com/office/drawing/2014/main" id="{1419FE01-6EA8-894B-E283-E044743D81B2}"/>
              </a:ext>
            </a:extLst>
          </p:cNvPr>
          <p:cNvSpPr txBox="1"/>
          <p:nvPr/>
        </p:nvSpPr>
        <p:spPr>
          <a:xfrm>
            <a:off x="197892" y="96979"/>
            <a:ext cx="11796215" cy="101498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Tính</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xác</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suất</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có</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điều</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kiện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và</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tạo</a:t>
            </a:r>
            <a:r>
              <a:rPr lang="en-US" sz="4400" b="1" dirty="0">
                <a:solidFill>
                  <a:srgbClr val="E85C00"/>
                </a:solidFill>
                <a:latin typeface="Arial" panose="020B0604020202020204" pitchFamily="34" charset="0"/>
                <a:ea typeface="+mj-ea"/>
                <a:cs typeface="Arial" panose="020B0604020202020204" pitchFamily="34" charset="0"/>
              </a:rPr>
              <a:t> relation path</a:t>
            </a:r>
          </a:p>
        </p:txBody>
      </p:sp>
      <p:pic>
        <p:nvPicPr>
          <p:cNvPr id="6" name="Picture 5">
            <a:extLst>
              <a:ext uri="{FF2B5EF4-FFF2-40B4-BE49-F238E27FC236}">
                <a16:creationId xmlns:a16="http://schemas.microsoft.com/office/drawing/2014/main" id="{5B84B611-80BD-D257-8E58-8B831F72B4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0518" y="2402660"/>
            <a:ext cx="3200400" cy="2835275"/>
          </a:xfrm>
          <a:prstGeom prst="rect">
            <a:avLst/>
          </a:prstGeom>
          <a:noFill/>
          <a:ln>
            <a:noFill/>
          </a:ln>
        </p:spPr>
      </p:pic>
    </p:spTree>
    <p:extLst>
      <p:ext uri="{BB962C8B-B14F-4D97-AF65-F5344CB8AC3E}">
        <p14:creationId xmlns:p14="http://schemas.microsoft.com/office/powerpoint/2010/main" val="90431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163E65-A690-19F0-D992-8ED30CB86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3852" y="1642110"/>
            <a:ext cx="7864296" cy="4282440"/>
          </a:xfrm>
          <a:prstGeom prst="rect">
            <a:avLst/>
          </a:prstGeom>
          <a:noFill/>
          <a:ln>
            <a:noFill/>
          </a:ln>
        </p:spPr>
      </p:pic>
      <p:sp>
        <p:nvSpPr>
          <p:cNvPr id="3" name="TextBox 2">
            <a:extLst>
              <a:ext uri="{FF2B5EF4-FFF2-40B4-BE49-F238E27FC236}">
                <a16:creationId xmlns:a16="http://schemas.microsoft.com/office/drawing/2014/main" id="{06C7D608-304A-14CD-3FA7-08302CA38BE7}"/>
              </a:ext>
            </a:extLst>
          </p:cNvPr>
          <p:cNvSpPr txBox="1"/>
          <p:nvPr/>
        </p:nvSpPr>
        <p:spPr>
          <a:xfrm>
            <a:off x="627797" y="272125"/>
            <a:ext cx="11564203"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Xây</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dựng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đồ</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thị</a:t>
            </a:r>
            <a:r>
              <a:rPr lang="en-US" sz="4400" b="1" dirty="0">
                <a:solidFill>
                  <a:srgbClr val="E85C00"/>
                </a:solidFill>
                <a:latin typeface="Arial" panose="020B0604020202020204" pitchFamily="34" charset="0"/>
                <a:ea typeface="+mj-ea"/>
                <a:cs typeface="Arial" panose="020B0604020202020204" pitchFamily="34" charset="0"/>
              </a:rPr>
              <a:t> tri </a:t>
            </a:r>
            <a:r>
              <a:rPr lang="en-US" sz="4400" b="1" dirty="0" err="1">
                <a:solidFill>
                  <a:srgbClr val="E85C00"/>
                </a:solidFill>
                <a:latin typeface="Arial" panose="020B0604020202020204" pitchFamily="34" charset="0"/>
                <a:ea typeface="+mj-ea"/>
                <a:cs typeface="Arial" panose="020B0604020202020204" pitchFamily="34" charset="0"/>
              </a:rPr>
              <a:t>thức</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NeiKG</a:t>
            </a:r>
            <a:r>
              <a:rPr lang="en-US" sz="4400" b="1" dirty="0">
                <a:solidFill>
                  <a:srgbClr val="E85C00"/>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59582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7F9391-44A6-B7EF-3EA2-F7B239474F6E}"/>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Nhược</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điểm</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của</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NeiGraph</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và</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NeiKG</a:t>
            </a:r>
            <a:endParaRPr lang="en-US" sz="4400" b="1" dirty="0">
              <a:solidFill>
                <a:srgbClr val="E85C00"/>
              </a:solidFill>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6A01716B-9311-0A9A-B2E1-8F7B9BACB162}"/>
              </a:ext>
            </a:extLst>
          </p:cNvPr>
          <p:cNvSpPr txBox="1"/>
          <p:nvPr/>
        </p:nvSpPr>
        <p:spPr>
          <a:xfrm>
            <a:off x="842772" y="1850115"/>
            <a:ext cx="10506456" cy="3785652"/>
          </a:xfrm>
          <a:prstGeom prst="rect">
            <a:avLst/>
          </a:prstGeom>
          <a:noFill/>
        </p:spPr>
        <p:txBody>
          <a:bodyPr wrap="square" rtlCol="0">
            <a:spAutoFit/>
          </a:bodyPr>
          <a:lstStyle/>
          <a:p>
            <a:pPr algn="just"/>
            <a:r>
              <a:rPr lang="vi-VN" sz="2000" b="1" dirty="0">
                <a:effectLst/>
              </a:rPr>
              <a:t>Chỉ tập trung vào mối quan hệ láng giềng:</a:t>
            </a:r>
            <a:r>
              <a:rPr lang="vi-VN" sz="2000" dirty="0">
                <a:effectLst/>
              </a:rPr>
              <a:t> Bài báo tập trung vào việc mô hình hóa mối quan hệ láng giềng giữa đối tượng chính và đối tượng liên quan trong ảnh. Điều này có thể bỏ sót một số mối quan hệ phức tạp hơn giữa các đối tượng, dẫn đến việc biểu diễn ngữ nghĩa của ảnh chưa đầy đủ.</a:t>
            </a:r>
          </a:p>
          <a:p>
            <a:pPr algn="just"/>
            <a:r>
              <a:rPr lang="vi-VN" sz="2000" b="1" dirty="0">
                <a:effectLst/>
              </a:rPr>
              <a:t>Phụ thuộc nhiều vào tham số epsilon:</a:t>
            </a:r>
            <a:r>
              <a:rPr lang="vi-VN" sz="2000" dirty="0">
                <a:effectLst/>
              </a:rPr>
              <a:t> Việc xác định đối tượng liên quan dựa trên khoảng cách Euclidean với đối tượng chính và tham số epsilon. Việc lựa chọn giá trị epsilon ảnh hưởng đến độ chính xác của mô hình. Nếu epsilon quá nhỏ, đồ thị có thể không thể hiện đầy đủ mối quan hệ giữa các đối tượng. Ngược lại, nếu epsilon quá lớn, đồ thị sẽ trở nên phức tạp và khó xử lý. </a:t>
            </a:r>
          </a:p>
          <a:p>
            <a:pPr algn="just"/>
            <a:r>
              <a:rPr lang="vi-VN" sz="2000" b="1" dirty="0">
                <a:effectLst/>
              </a:rPr>
              <a:t>Khó mở rộng cho tập dữ liệu lớn:</a:t>
            </a:r>
            <a:r>
              <a:rPr lang="vi-VN" sz="2000" dirty="0">
                <a:effectLst/>
              </a:rPr>
              <a:t> Việc tạo đồ thị NeiGraph và NeiKG cho mỗi hình ảnh và sau đó ghép nối chúng để tạo đồ thị tri thức  tốn kém về thời gian và tài nguyên tính toán khi xử lý tập dữ liệu lớn.</a:t>
            </a:r>
          </a:p>
        </p:txBody>
      </p:sp>
    </p:spTree>
    <p:extLst>
      <p:ext uri="{BB962C8B-B14F-4D97-AF65-F5344CB8AC3E}">
        <p14:creationId xmlns:p14="http://schemas.microsoft.com/office/powerpoint/2010/main" val="401725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285AFB-3C56-0358-2123-1CE8CA60CCDE}"/>
              </a:ext>
            </a:extLst>
          </p:cNvPr>
          <p:cNvSpPr txBox="1"/>
          <p:nvPr/>
        </p:nvSpPr>
        <p:spPr>
          <a:xfrm>
            <a:off x="511837" y="207249"/>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err="1">
                <a:solidFill>
                  <a:srgbClr val="E85C00"/>
                </a:solidFill>
                <a:latin typeface="Arial" panose="020B0604020202020204" pitchFamily="34" charset="0"/>
                <a:ea typeface="+mj-ea"/>
                <a:cs typeface="Arial" panose="020B0604020202020204" pitchFamily="34" charset="0"/>
              </a:rPr>
              <a:t>Hướng</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cải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tiến</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bài</a:t>
            </a:r>
            <a:r>
              <a:rPr lang="en-US" sz="4400" b="1" dirty="0">
                <a:solidFill>
                  <a:srgbClr val="E85C00"/>
                </a:solidFill>
                <a:latin typeface="Arial" panose="020B0604020202020204" pitchFamily="34" charset="0"/>
                <a:ea typeface="+mj-ea"/>
                <a:cs typeface="Arial" panose="020B0604020202020204" pitchFamily="34" charset="0"/>
              </a:rPr>
              <a:t> </a:t>
            </a:r>
            <a:r>
              <a:rPr lang="en-US" sz="4400" b="1" dirty="0" err="1">
                <a:solidFill>
                  <a:srgbClr val="E85C00"/>
                </a:solidFill>
                <a:latin typeface="Arial" panose="020B0604020202020204" pitchFamily="34" charset="0"/>
                <a:ea typeface="+mj-ea"/>
                <a:cs typeface="Arial" panose="020B0604020202020204" pitchFamily="34" charset="0"/>
              </a:rPr>
              <a:t>báo</a:t>
            </a:r>
            <a:endParaRPr lang="en-US" sz="4400" b="1" dirty="0">
              <a:solidFill>
                <a:srgbClr val="E85C00"/>
              </a:solidFill>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B1A0E6A0-7858-39B8-F445-BC95AF7C86FD}"/>
              </a:ext>
            </a:extLst>
          </p:cNvPr>
          <p:cNvSpPr txBox="1"/>
          <p:nvPr/>
        </p:nvSpPr>
        <p:spPr>
          <a:xfrm>
            <a:off x="842772" y="2921168"/>
            <a:ext cx="10506456" cy="1015663"/>
          </a:xfrm>
          <a:prstGeom prst="rect">
            <a:avLst/>
          </a:prstGeom>
          <a:noFill/>
        </p:spPr>
        <p:txBody>
          <a:bodyPr wrap="square" rtlCol="0">
            <a:spAutoFit/>
          </a:bodyPr>
          <a:lstStyle/>
          <a:p>
            <a:pPr algn="just"/>
            <a:r>
              <a:rPr lang="vi-VN" sz="2000" b="1" dirty="0"/>
              <a:t>Gán danh sách ảnh dựa trên NeiGraph tương tự</a:t>
            </a:r>
          </a:p>
          <a:p>
            <a:pPr algn="just"/>
            <a:endParaRPr lang="vi-VN" sz="2000" b="1" dirty="0">
              <a:effectLst/>
            </a:endParaRPr>
          </a:p>
          <a:p>
            <a:pPr algn="just"/>
            <a:r>
              <a:rPr lang="vi-VN" sz="2000" b="1" dirty="0"/>
              <a:t>Kết hợp thêm vị trí tương đối vào relation path để tăng độ chính xác</a:t>
            </a:r>
          </a:p>
        </p:txBody>
      </p:sp>
    </p:spTree>
    <p:extLst>
      <p:ext uri="{BB962C8B-B14F-4D97-AF65-F5344CB8AC3E}">
        <p14:creationId xmlns:p14="http://schemas.microsoft.com/office/powerpoint/2010/main" val="778194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B1CE362-E327-9C42-B76E-BB62B0425AC6}">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18937</TotalTime>
  <Words>1165</Words>
  <Application>Microsoft Macintosh PowerPoint</Application>
  <PresentationFormat>Widescreen</PresentationFormat>
  <Paragraphs>78</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Trung</dc:creator>
  <cp:lastModifiedBy>PHAN MINH TIEN</cp:lastModifiedBy>
  <cp:revision>1646</cp:revision>
  <dcterms:created xsi:type="dcterms:W3CDTF">2021-06-18T04:24:33Z</dcterms:created>
  <dcterms:modified xsi:type="dcterms:W3CDTF">2024-12-14T07:56:22Z</dcterms:modified>
</cp:coreProperties>
</file>